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5"/>
  </p:notesMasterIdLst>
  <p:sldIdLst>
    <p:sldId id="256" r:id="rId5"/>
    <p:sldId id="258" r:id="rId6"/>
    <p:sldId id="259" r:id="rId7"/>
    <p:sldId id="261" r:id="rId8"/>
    <p:sldId id="267" r:id="rId9"/>
    <p:sldId id="299" r:id="rId10"/>
    <p:sldId id="315" r:id="rId11"/>
    <p:sldId id="316" r:id="rId12"/>
    <p:sldId id="317" r:id="rId13"/>
    <p:sldId id="318" r:id="rId14"/>
    <p:sldId id="313" r:id="rId15"/>
    <p:sldId id="314" r:id="rId16"/>
    <p:sldId id="310" r:id="rId17"/>
    <p:sldId id="319" r:id="rId18"/>
    <p:sldId id="264" r:id="rId19"/>
    <p:sldId id="300" r:id="rId20"/>
    <p:sldId id="306" r:id="rId21"/>
    <p:sldId id="307" r:id="rId22"/>
    <p:sldId id="308" r:id="rId23"/>
    <p:sldId id="311" r:id="rId2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ockwell Extra Bold" panose="02060903040505020403" pitchFamily="18" charset="0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2020"/>
    <a:srgbClr val="F74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7B97A-216E-4249-8A26-103B5929160D}" v="529" dt="2025-11-24T01:26:31.252"/>
    <p1510:client id="{E7B65852-C415-56C5-96AE-0F6C4408C213}" v="3" dt="2025-11-24T04:41:30.949"/>
  </p1510:revLst>
</p1510:revInfo>
</file>

<file path=ppt/tableStyles.xml><?xml version="1.0" encoding="utf-8"?>
<a:tblStyleLst xmlns:a="http://schemas.openxmlformats.org/drawingml/2006/main" def="{D0323789-EB42-4AE2-B3D5-1E2B5E286A14}">
  <a:tblStyle styleId="{D0323789-EB42-4AE2-B3D5-1E2B5E286A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BA4050-3C5E-4AB9-8ACF-3274BC5568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AD262-F72C-4AFF-A058-77431345256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6F14AC-C84A-434F-B296-5EB6539DBF07}">
      <dgm:prSet/>
      <dgm:spPr/>
      <dgm:t>
        <a:bodyPr/>
        <a:lstStyle/>
        <a:p>
          <a:r>
            <a:rPr lang="en-CA"/>
            <a:t>🤖   IA – Re-priorisation &amp; apprentissage adaptatif</a:t>
          </a:r>
          <a:endParaRPr lang="en-US"/>
        </a:p>
      </dgm:t>
    </dgm:pt>
    <dgm:pt modelId="{44A4D97E-2AAF-4395-B398-8328620D44F1}" type="parTrans" cxnId="{0E4791C6-6441-4013-846A-1AA7B7F3B8EE}">
      <dgm:prSet/>
      <dgm:spPr/>
      <dgm:t>
        <a:bodyPr/>
        <a:lstStyle/>
        <a:p>
          <a:endParaRPr lang="en-US"/>
        </a:p>
      </dgm:t>
    </dgm:pt>
    <dgm:pt modelId="{4373BF09-4A66-4C9C-B145-10D22123D3A4}" type="sibTrans" cxnId="{0E4791C6-6441-4013-846A-1AA7B7F3B8EE}">
      <dgm:prSet/>
      <dgm:spPr/>
      <dgm:t>
        <a:bodyPr/>
        <a:lstStyle/>
        <a:p>
          <a:endParaRPr lang="en-US"/>
        </a:p>
      </dgm:t>
    </dgm:pt>
    <dgm:pt modelId="{3B49BE8A-8F62-4CED-9924-D2C47A5AF7A2}">
      <dgm:prSet/>
      <dgm:spPr/>
      <dgm:t>
        <a:bodyPr/>
        <a:lstStyle/>
        <a:p>
          <a:r>
            <a:rPr lang="en-CA"/>
            <a:t>📊   </a:t>
          </a:r>
          <a:r>
            <a:rPr lang="fr-FR"/>
            <a:t>IA – Analyse avancée des finances</a:t>
          </a:r>
          <a:endParaRPr lang="en-US"/>
        </a:p>
      </dgm:t>
    </dgm:pt>
    <dgm:pt modelId="{1C97EA81-D7CF-4F05-BB92-0CBDEA399A54}" type="parTrans" cxnId="{FE5E5D9F-FCAD-457B-B2C4-78879A75CA32}">
      <dgm:prSet/>
      <dgm:spPr/>
      <dgm:t>
        <a:bodyPr/>
        <a:lstStyle/>
        <a:p>
          <a:endParaRPr lang="en-US"/>
        </a:p>
      </dgm:t>
    </dgm:pt>
    <dgm:pt modelId="{56E2B607-E3A9-4780-8E94-99B0213DAA0D}" type="sibTrans" cxnId="{FE5E5D9F-FCAD-457B-B2C4-78879A75CA32}">
      <dgm:prSet/>
      <dgm:spPr/>
      <dgm:t>
        <a:bodyPr/>
        <a:lstStyle/>
        <a:p>
          <a:endParaRPr lang="en-US"/>
        </a:p>
      </dgm:t>
    </dgm:pt>
    <dgm:pt modelId="{98F397F8-B941-48B5-9E56-C9E1C4DB5847}">
      <dgm:prSet/>
      <dgm:spPr/>
      <dgm:t>
        <a:bodyPr/>
        <a:lstStyle/>
        <a:p>
          <a:r>
            <a:rPr lang="en-CA"/>
            <a:t>🧘   </a:t>
          </a:r>
          <a:r>
            <a:rPr lang="fr-FR"/>
            <a:t>IA – Placement intelligent &amp; anticipation bien-être</a:t>
          </a:r>
          <a:endParaRPr lang="en-US"/>
        </a:p>
      </dgm:t>
    </dgm:pt>
    <dgm:pt modelId="{19487855-0118-4AA0-8AAB-43CB54C4EA59}" type="parTrans" cxnId="{34727988-F9AB-4F6F-980B-68C42AF72AFA}">
      <dgm:prSet/>
      <dgm:spPr/>
      <dgm:t>
        <a:bodyPr/>
        <a:lstStyle/>
        <a:p>
          <a:endParaRPr lang="en-US"/>
        </a:p>
      </dgm:t>
    </dgm:pt>
    <dgm:pt modelId="{60EABD15-35A1-4E8A-9598-F4A5CDB91D25}" type="sibTrans" cxnId="{34727988-F9AB-4F6F-980B-68C42AF72AFA}">
      <dgm:prSet/>
      <dgm:spPr/>
      <dgm:t>
        <a:bodyPr/>
        <a:lstStyle/>
        <a:p>
          <a:endParaRPr lang="en-US"/>
        </a:p>
      </dgm:t>
    </dgm:pt>
    <dgm:pt modelId="{12331A93-5C4A-4710-A0EB-87A80FE03DAC}">
      <dgm:prSet/>
      <dgm:spPr/>
      <dgm:t>
        <a:bodyPr/>
        <a:lstStyle/>
        <a:p>
          <a:r>
            <a:rPr lang="en-CA"/>
            <a:t>📝   </a:t>
          </a:r>
          <a:r>
            <a:rPr lang="fr-FR"/>
            <a:t>Résumé de fin de semestre (académique + finances)</a:t>
          </a:r>
          <a:endParaRPr lang="en-US"/>
        </a:p>
      </dgm:t>
    </dgm:pt>
    <dgm:pt modelId="{EDF2C8F8-B5CE-40A3-B95F-A78499C24AC2}" type="parTrans" cxnId="{9253FBE0-1085-49A9-857A-72304240001F}">
      <dgm:prSet/>
      <dgm:spPr/>
      <dgm:t>
        <a:bodyPr/>
        <a:lstStyle/>
        <a:p>
          <a:endParaRPr lang="en-US"/>
        </a:p>
      </dgm:t>
    </dgm:pt>
    <dgm:pt modelId="{F5F92B2F-AEE6-4F74-96FE-A34F93D137AB}" type="sibTrans" cxnId="{9253FBE0-1085-49A9-857A-72304240001F}">
      <dgm:prSet/>
      <dgm:spPr/>
      <dgm:t>
        <a:bodyPr/>
        <a:lstStyle/>
        <a:p>
          <a:endParaRPr lang="en-US"/>
        </a:p>
      </dgm:t>
    </dgm:pt>
    <dgm:pt modelId="{F6EAE3E3-853B-7948-BB31-43C401C7130C}" type="pres">
      <dgm:prSet presAssocID="{2A2AD262-F72C-4AFF-A058-77431345256E}" presName="linear" presStyleCnt="0">
        <dgm:presLayoutVars>
          <dgm:animLvl val="lvl"/>
          <dgm:resizeHandles val="exact"/>
        </dgm:presLayoutVars>
      </dgm:prSet>
      <dgm:spPr/>
    </dgm:pt>
    <dgm:pt modelId="{BACAF896-C53D-814E-9C15-DD50C3589354}" type="pres">
      <dgm:prSet presAssocID="{3A6F14AC-C84A-434F-B296-5EB6539DBF07}" presName="parentText" presStyleLbl="node1" presStyleIdx="0" presStyleCnt="4" custScaleY="86823" custLinFactNeighborY="15624">
        <dgm:presLayoutVars>
          <dgm:chMax val="0"/>
          <dgm:bulletEnabled val="1"/>
        </dgm:presLayoutVars>
      </dgm:prSet>
      <dgm:spPr/>
    </dgm:pt>
    <dgm:pt modelId="{670EDD76-6689-D842-9B11-F7115AF4CEDE}" type="pres">
      <dgm:prSet presAssocID="{4373BF09-4A66-4C9C-B145-10D22123D3A4}" presName="spacer" presStyleCnt="0"/>
      <dgm:spPr/>
    </dgm:pt>
    <dgm:pt modelId="{7047BB3B-67C9-564C-84A1-5865481F24B8}" type="pres">
      <dgm:prSet presAssocID="{98F397F8-B941-48B5-9E56-C9E1C4DB5847}" presName="parentText" presStyleLbl="node1" presStyleIdx="1" presStyleCnt="4" custLinFactNeighborY="-23401">
        <dgm:presLayoutVars>
          <dgm:chMax val="0"/>
          <dgm:bulletEnabled val="1"/>
        </dgm:presLayoutVars>
      </dgm:prSet>
      <dgm:spPr/>
    </dgm:pt>
    <dgm:pt modelId="{A6D696E6-B84F-244F-98EF-D9DBA8423ABE}" type="pres">
      <dgm:prSet presAssocID="{60EABD15-35A1-4E8A-9598-F4A5CDB91D25}" presName="spacer" presStyleCnt="0"/>
      <dgm:spPr/>
    </dgm:pt>
    <dgm:pt modelId="{89324252-0CD2-6C49-807C-3B011A988F7C}" type="pres">
      <dgm:prSet presAssocID="{3B49BE8A-8F62-4CED-9924-D2C47A5AF7A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AE0ED6C-125E-1B40-9F41-7E6683EDADEC}" type="pres">
      <dgm:prSet presAssocID="{56E2B607-E3A9-4780-8E94-99B0213DAA0D}" presName="spacer" presStyleCnt="0"/>
      <dgm:spPr/>
    </dgm:pt>
    <dgm:pt modelId="{B981C100-2DEB-4640-BCB5-D1ADC93EBFF9}" type="pres">
      <dgm:prSet presAssocID="{12331A93-5C4A-4710-A0EB-87A80FE03D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BD79315-D8CD-5A40-BB4F-2A32B6313B0C}" type="presOf" srcId="{3A6F14AC-C84A-434F-B296-5EB6539DBF07}" destId="{BACAF896-C53D-814E-9C15-DD50C3589354}" srcOrd="0" destOrd="0" presId="urn:microsoft.com/office/officeart/2005/8/layout/vList2"/>
    <dgm:cxn modelId="{2BFB5F3C-DA9A-754C-9BBD-22B03494E93E}" type="presOf" srcId="{3B49BE8A-8F62-4CED-9924-D2C47A5AF7A2}" destId="{89324252-0CD2-6C49-807C-3B011A988F7C}" srcOrd="0" destOrd="0" presId="urn:microsoft.com/office/officeart/2005/8/layout/vList2"/>
    <dgm:cxn modelId="{77F0BE60-E55E-43FC-83C8-1ED014F2D1B7}" type="presOf" srcId="{12331A93-5C4A-4710-A0EB-87A80FE03DAC}" destId="{B981C100-2DEB-4640-BCB5-D1ADC93EBFF9}" srcOrd="0" destOrd="0" presId="urn:microsoft.com/office/officeart/2005/8/layout/vList2"/>
    <dgm:cxn modelId="{3820C57E-E4EB-4E46-8353-655F6D44DED4}" type="presOf" srcId="{2A2AD262-F72C-4AFF-A058-77431345256E}" destId="{F6EAE3E3-853B-7948-BB31-43C401C7130C}" srcOrd="0" destOrd="0" presId="urn:microsoft.com/office/officeart/2005/8/layout/vList2"/>
    <dgm:cxn modelId="{4F375D81-25EF-4394-8F07-74E5CD74BA92}" type="presOf" srcId="{98F397F8-B941-48B5-9E56-C9E1C4DB5847}" destId="{7047BB3B-67C9-564C-84A1-5865481F24B8}" srcOrd="0" destOrd="0" presId="urn:microsoft.com/office/officeart/2005/8/layout/vList2"/>
    <dgm:cxn modelId="{34727988-F9AB-4F6F-980B-68C42AF72AFA}" srcId="{2A2AD262-F72C-4AFF-A058-77431345256E}" destId="{98F397F8-B941-48B5-9E56-C9E1C4DB5847}" srcOrd="1" destOrd="0" parTransId="{19487855-0118-4AA0-8AAB-43CB54C4EA59}" sibTransId="{60EABD15-35A1-4E8A-9598-F4A5CDB91D25}"/>
    <dgm:cxn modelId="{FE5E5D9F-FCAD-457B-B2C4-78879A75CA32}" srcId="{2A2AD262-F72C-4AFF-A058-77431345256E}" destId="{3B49BE8A-8F62-4CED-9924-D2C47A5AF7A2}" srcOrd="2" destOrd="0" parTransId="{1C97EA81-D7CF-4F05-BB92-0CBDEA399A54}" sibTransId="{56E2B607-E3A9-4780-8E94-99B0213DAA0D}"/>
    <dgm:cxn modelId="{0E4791C6-6441-4013-846A-1AA7B7F3B8EE}" srcId="{2A2AD262-F72C-4AFF-A058-77431345256E}" destId="{3A6F14AC-C84A-434F-B296-5EB6539DBF07}" srcOrd="0" destOrd="0" parTransId="{44A4D97E-2AAF-4395-B398-8328620D44F1}" sibTransId="{4373BF09-4A66-4C9C-B145-10D22123D3A4}"/>
    <dgm:cxn modelId="{9253FBE0-1085-49A9-857A-72304240001F}" srcId="{2A2AD262-F72C-4AFF-A058-77431345256E}" destId="{12331A93-5C4A-4710-A0EB-87A80FE03DAC}" srcOrd="3" destOrd="0" parTransId="{EDF2C8F8-B5CE-40A3-B95F-A78499C24AC2}" sibTransId="{F5F92B2F-AEE6-4F74-96FE-A34F93D137AB}"/>
    <dgm:cxn modelId="{2BC8E086-0EBE-3B45-9E31-F4C1824A1E83}" type="presParOf" srcId="{F6EAE3E3-853B-7948-BB31-43C401C7130C}" destId="{BACAF896-C53D-814E-9C15-DD50C3589354}" srcOrd="0" destOrd="0" presId="urn:microsoft.com/office/officeart/2005/8/layout/vList2"/>
    <dgm:cxn modelId="{3A6217C8-3F63-3B4F-91D2-FB4BEF6651AB}" type="presParOf" srcId="{F6EAE3E3-853B-7948-BB31-43C401C7130C}" destId="{670EDD76-6689-D842-9B11-F7115AF4CEDE}" srcOrd="1" destOrd="0" presId="urn:microsoft.com/office/officeart/2005/8/layout/vList2"/>
    <dgm:cxn modelId="{1ED77C3E-E063-4349-9AC2-A8D969BA51C7}" type="presParOf" srcId="{F6EAE3E3-853B-7948-BB31-43C401C7130C}" destId="{7047BB3B-67C9-564C-84A1-5865481F24B8}" srcOrd="2" destOrd="0" presId="urn:microsoft.com/office/officeart/2005/8/layout/vList2"/>
    <dgm:cxn modelId="{D6496EE2-86F8-4073-B2E1-7C5A05FA6359}" type="presParOf" srcId="{F6EAE3E3-853B-7948-BB31-43C401C7130C}" destId="{A6D696E6-B84F-244F-98EF-D9DBA8423ABE}" srcOrd="3" destOrd="0" presId="urn:microsoft.com/office/officeart/2005/8/layout/vList2"/>
    <dgm:cxn modelId="{36306FF4-E44E-794A-9CBB-CF7FB3C4BAC6}" type="presParOf" srcId="{F6EAE3E3-853B-7948-BB31-43C401C7130C}" destId="{89324252-0CD2-6C49-807C-3B011A988F7C}" srcOrd="4" destOrd="0" presId="urn:microsoft.com/office/officeart/2005/8/layout/vList2"/>
    <dgm:cxn modelId="{22619333-34FA-0347-BFA7-20CA2A70576C}" type="presParOf" srcId="{F6EAE3E3-853B-7948-BB31-43C401C7130C}" destId="{1AE0ED6C-125E-1B40-9F41-7E6683EDADEC}" srcOrd="5" destOrd="0" presId="urn:microsoft.com/office/officeart/2005/8/layout/vList2"/>
    <dgm:cxn modelId="{814ADBF0-E30F-46D3-84AD-CC7253842925}" type="presParOf" srcId="{F6EAE3E3-853B-7948-BB31-43C401C7130C}" destId="{B981C100-2DEB-4640-BCB5-D1ADC93EBF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AF896-C53D-814E-9C15-DD50C3589354}">
      <dsp:nvSpPr>
        <dsp:cNvPr id="0" name=""/>
        <dsp:cNvSpPr/>
      </dsp:nvSpPr>
      <dsp:spPr>
        <a:xfrm>
          <a:off x="0" y="12765"/>
          <a:ext cx="6666833" cy="69838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🤖   IA – Re-priorisation &amp; apprentissage adaptatif</a:t>
          </a:r>
          <a:endParaRPr lang="en-US" sz="2000" kern="1200"/>
        </a:p>
      </dsp:txBody>
      <dsp:txXfrm>
        <a:off x="34092" y="46857"/>
        <a:ext cx="6598649" cy="630198"/>
      </dsp:txXfrm>
    </dsp:sp>
    <dsp:sp modelId="{7047BB3B-67C9-564C-84A1-5865481F24B8}">
      <dsp:nvSpPr>
        <dsp:cNvPr id="0" name=""/>
        <dsp:cNvSpPr/>
      </dsp:nvSpPr>
      <dsp:spPr>
        <a:xfrm>
          <a:off x="0" y="746269"/>
          <a:ext cx="6666833" cy="8043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🧘   </a:t>
          </a:r>
          <a:r>
            <a:rPr lang="fr-FR" sz="2000" kern="1200"/>
            <a:t>IA – Placement intelligent &amp; anticipation bien-être</a:t>
          </a:r>
          <a:endParaRPr lang="en-US" sz="2000" kern="1200"/>
        </a:p>
      </dsp:txBody>
      <dsp:txXfrm>
        <a:off x="39266" y="785535"/>
        <a:ext cx="6588301" cy="725843"/>
      </dsp:txXfrm>
    </dsp:sp>
    <dsp:sp modelId="{89324252-0CD2-6C49-807C-3B011A988F7C}">
      <dsp:nvSpPr>
        <dsp:cNvPr id="0" name=""/>
        <dsp:cNvSpPr/>
      </dsp:nvSpPr>
      <dsp:spPr>
        <a:xfrm>
          <a:off x="0" y="1621723"/>
          <a:ext cx="6666833" cy="8043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📊   </a:t>
          </a:r>
          <a:r>
            <a:rPr lang="fr-FR" sz="2000" kern="1200"/>
            <a:t>IA – Analyse avancée des finances</a:t>
          </a:r>
          <a:endParaRPr lang="en-US" sz="2000" kern="1200"/>
        </a:p>
      </dsp:txBody>
      <dsp:txXfrm>
        <a:off x="39266" y="1660989"/>
        <a:ext cx="6588301" cy="725843"/>
      </dsp:txXfrm>
    </dsp:sp>
    <dsp:sp modelId="{B981C100-2DEB-4640-BCB5-D1ADC93EBFF9}">
      <dsp:nvSpPr>
        <dsp:cNvPr id="0" name=""/>
        <dsp:cNvSpPr/>
      </dsp:nvSpPr>
      <dsp:spPr>
        <a:xfrm>
          <a:off x="0" y="2483698"/>
          <a:ext cx="6666833" cy="8043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📝   </a:t>
          </a:r>
          <a:r>
            <a:rPr lang="fr-FR" sz="2000" kern="1200"/>
            <a:t>Résumé de fin de semestre (académique + finances)</a:t>
          </a:r>
          <a:endParaRPr lang="en-US" sz="2000" kern="1200"/>
        </a:p>
      </dsp:txBody>
      <dsp:txXfrm>
        <a:off x="39266" y="2522964"/>
        <a:ext cx="6588301" cy="725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336" name="Google Shape;3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STEVE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09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A6546C44-812E-A285-0B0D-AD191D648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>
            <a:extLst>
              <a:ext uri="{FF2B5EF4-FFF2-40B4-BE49-F238E27FC236}">
                <a16:creationId xmlns:a16="http://schemas.microsoft.com/office/drawing/2014/main" id="{2FF9AAB7-5EBB-31C0-D888-326976D65C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11" name="Google Shape;411;g29fcc9767a0_0_1:notes">
            <a:extLst>
              <a:ext uri="{FF2B5EF4-FFF2-40B4-BE49-F238E27FC236}">
                <a16:creationId xmlns:a16="http://schemas.microsoft.com/office/drawing/2014/main" id="{344EBC3F-34A9-FD11-51CA-7F111DDFE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/>
              <a:t>A voir avec Ari car il faut décider le scénario a présenter   AZIZ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970213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E49F6401-CA74-487A-87A2-19524D884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>
            <a:extLst>
              <a:ext uri="{FF2B5EF4-FFF2-40B4-BE49-F238E27FC236}">
                <a16:creationId xmlns:a16="http://schemas.microsoft.com/office/drawing/2014/main" id="{98275733-D2A7-4393-5F93-9695E180C6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11" name="Google Shape;411;g29fcc9767a0_0_1:notes">
            <a:extLst>
              <a:ext uri="{FF2B5EF4-FFF2-40B4-BE49-F238E27FC236}">
                <a16:creationId xmlns:a16="http://schemas.microsoft.com/office/drawing/2014/main" id="{367718FD-5655-0B36-6736-106253EAB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/>
              <a:t>A voir avec Ari car il faut décider le scénario a présenter    AZIZ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610427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1E35AC2D-A028-4081-CC31-3980F096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>
            <a:extLst>
              <a:ext uri="{FF2B5EF4-FFF2-40B4-BE49-F238E27FC236}">
                <a16:creationId xmlns:a16="http://schemas.microsoft.com/office/drawing/2014/main" id="{E9F96AE8-53B0-ABE3-42C6-02B6BE9A99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11" name="Google Shape;411;g29fcc9767a0_0_1:notes">
            <a:extLst>
              <a:ext uri="{FF2B5EF4-FFF2-40B4-BE49-F238E27FC236}">
                <a16:creationId xmlns:a16="http://schemas.microsoft.com/office/drawing/2014/main" id="{02143456-5AD2-0019-284B-97F2A645E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/>
              <a:t>Faire un fromage de répartition avec % + taches complétées en avance ou en retard   AZIZ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77476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781909C0-7F48-F6CD-FB73-ECBCC96CB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>
            <a:extLst>
              <a:ext uri="{FF2B5EF4-FFF2-40B4-BE49-F238E27FC236}">
                <a16:creationId xmlns:a16="http://schemas.microsoft.com/office/drawing/2014/main" id="{07C6D433-194D-EC96-601A-EE1ECD1A5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11" name="Google Shape;411;g29fcc9767a0_0_1:notes">
            <a:extLst>
              <a:ext uri="{FF2B5EF4-FFF2-40B4-BE49-F238E27FC236}">
                <a16:creationId xmlns:a16="http://schemas.microsoft.com/office/drawing/2014/main" id="{03A91687-DC54-BB05-EC6B-4DADF8FC2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/>
              <a:t>Faire un fromage de répartition avec % + taches complétées en avance ou en retard   AZIZ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848590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54" name="Google Shape;45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JOANA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63C8F574-98D5-4DCA-FAD0-D675A408B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>
            <a:extLst>
              <a:ext uri="{FF2B5EF4-FFF2-40B4-BE49-F238E27FC236}">
                <a16:creationId xmlns:a16="http://schemas.microsoft.com/office/drawing/2014/main" id="{43B67F4E-1484-2C06-1BB9-CBF6AA9CA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11" name="Google Shape;411;g29fcc9767a0_0_1:notes">
            <a:extLst>
              <a:ext uri="{FF2B5EF4-FFF2-40B4-BE49-F238E27FC236}">
                <a16:creationId xmlns:a16="http://schemas.microsoft.com/office/drawing/2014/main" id="{CDDD6B2A-7505-DBB5-C225-F8015A795A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JOANA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579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A5632F26-5808-B00E-ED38-102CAD074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>
            <a:extLst>
              <a:ext uri="{FF2B5EF4-FFF2-40B4-BE49-F238E27FC236}">
                <a16:creationId xmlns:a16="http://schemas.microsoft.com/office/drawing/2014/main" id="{41B46806-D6CD-381A-D71C-9F9D8D6E52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11" name="Google Shape;411;g29fcc9767a0_0_1:notes">
            <a:extLst>
              <a:ext uri="{FF2B5EF4-FFF2-40B4-BE49-F238E27FC236}">
                <a16:creationId xmlns:a16="http://schemas.microsoft.com/office/drawing/2014/main" id="{FC773463-D5F4-1D9C-0511-A235785C3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Indiquer le temps qu’on a prit pour quelques fonctions, les raisons de retard (s’il y en a )  JOANA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2778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F06429F7-4347-AC96-F9FC-810935818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>
            <a:extLst>
              <a:ext uri="{FF2B5EF4-FFF2-40B4-BE49-F238E27FC236}">
                <a16:creationId xmlns:a16="http://schemas.microsoft.com/office/drawing/2014/main" id="{A019721A-F3AB-50DA-22AB-BEA3E8E93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11" name="Google Shape;411;g29fcc9767a0_0_1:notes">
            <a:extLst>
              <a:ext uri="{FF2B5EF4-FFF2-40B4-BE49-F238E27FC236}">
                <a16:creationId xmlns:a16="http://schemas.microsoft.com/office/drawing/2014/main" id="{06EB640B-2272-6BB0-CE37-D692D5B8E0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Pour chaque </a:t>
            </a:r>
            <a:r>
              <a:rPr lang="fr-CA" err="1"/>
              <a:t>onstacle</a:t>
            </a:r>
            <a:r>
              <a:rPr lang="fr-CA"/>
              <a:t> rencontrés, mettre la </a:t>
            </a:r>
            <a:r>
              <a:rPr lang="fr-CA" err="1"/>
              <a:t>soution</a:t>
            </a:r>
            <a:r>
              <a:rPr lang="fr-CA"/>
              <a:t> adoptée juste en suite  JOANA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943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4863A349-124F-0461-3D5A-293192FB5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>
            <a:extLst>
              <a:ext uri="{FF2B5EF4-FFF2-40B4-BE49-F238E27FC236}">
                <a16:creationId xmlns:a16="http://schemas.microsoft.com/office/drawing/2014/main" id="{9CD232D1-0708-5D15-8AA7-DB0101912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11" name="Google Shape;411;g29fcc9767a0_0_1:notes">
            <a:extLst>
              <a:ext uri="{FF2B5EF4-FFF2-40B4-BE49-F238E27FC236}">
                <a16:creationId xmlns:a16="http://schemas.microsoft.com/office/drawing/2014/main" id="{2C9EE7C2-F8A7-3BF0-A7CE-6EC5FEF5BF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Pour chaque </a:t>
            </a:r>
            <a:r>
              <a:rPr lang="fr-CA" err="1"/>
              <a:t>onstacle</a:t>
            </a:r>
            <a:r>
              <a:rPr lang="fr-CA"/>
              <a:t> rencontrés, mettre la </a:t>
            </a:r>
            <a:r>
              <a:rPr lang="fr-CA" err="1"/>
              <a:t>soution</a:t>
            </a:r>
            <a:r>
              <a:rPr lang="fr-CA"/>
              <a:t> adoptée juste en suite  JOANA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030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ARINA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>
          <a:extLst>
            <a:ext uri="{FF2B5EF4-FFF2-40B4-BE49-F238E27FC236}">
              <a16:creationId xmlns:a16="http://schemas.microsoft.com/office/drawing/2014/main" id="{FEA4C086-6E22-C347-A7FA-35B2B9DC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>
            <a:extLst>
              <a:ext uri="{FF2B5EF4-FFF2-40B4-BE49-F238E27FC236}">
                <a16:creationId xmlns:a16="http://schemas.microsoft.com/office/drawing/2014/main" id="{AA2314E2-4CDD-E2D5-98DA-424832909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11" name="Google Shape;411;g29fcc9767a0_0_1:notes">
            <a:extLst>
              <a:ext uri="{FF2B5EF4-FFF2-40B4-BE49-F238E27FC236}">
                <a16:creationId xmlns:a16="http://schemas.microsoft.com/office/drawing/2014/main" id="{BAC368E4-87AD-BB91-11D2-B1E9F5061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Pour chaque obstacle rencontré, mettre la solution adoptée juste en suite   JOANA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4495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373" name="Google Shape;3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399" name="Google Shape;3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ARINA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89" name="Google Shape;489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ARINA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>
          <a:extLst>
            <a:ext uri="{FF2B5EF4-FFF2-40B4-BE49-F238E27FC236}">
              <a16:creationId xmlns:a16="http://schemas.microsoft.com/office/drawing/2014/main" id="{1B01BAF1-7236-79D4-F382-70BCBBD88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910c9cffe2_0_15:notes">
            <a:extLst>
              <a:ext uri="{FF2B5EF4-FFF2-40B4-BE49-F238E27FC236}">
                <a16:creationId xmlns:a16="http://schemas.microsoft.com/office/drawing/2014/main" id="{F62CF698-86D5-4963-9B3A-D0D43931F5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  <p:sp>
        <p:nvSpPr>
          <p:cNvPr id="466" name="Google Shape;466;g1910c9cffe2_0_15:notes">
            <a:extLst>
              <a:ext uri="{FF2B5EF4-FFF2-40B4-BE49-F238E27FC236}">
                <a16:creationId xmlns:a16="http://schemas.microsoft.com/office/drawing/2014/main" id="{DC28AFE2-601E-6261-5622-3C34D40DD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148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STEVE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361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STEVE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427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STEVE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09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" name="Google Shape;10;p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" name="Google Shape;19;p2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88" name="Google Shape;188;p1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72975" y="3222150"/>
            <a:ext cx="42705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872975" y="3699450"/>
            <a:ext cx="4270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>
            <a:spLocks noGrp="1"/>
          </p:cNvSpPr>
          <p:nvPr>
            <p:ph type="pic" idx="2"/>
          </p:nvPr>
        </p:nvSpPr>
        <p:spPr>
          <a:xfrm>
            <a:off x="2192365" y="1137725"/>
            <a:ext cx="3432600" cy="187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197" name="Google Shape;197;p17"/>
          <p:cNvSpPr>
            <a:spLocks noGrp="1"/>
          </p:cNvSpPr>
          <p:nvPr>
            <p:ph type="pic" idx="3"/>
          </p:nvPr>
        </p:nvSpPr>
        <p:spPr>
          <a:xfrm>
            <a:off x="5468425" y="924700"/>
            <a:ext cx="2440500" cy="346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grpSp>
        <p:nvGrpSpPr>
          <p:cNvPr id="198" name="Google Shape;198;p1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9" name="Google Shape;199;p1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03" name="Google Shape;203;p1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5" name="Google Shape;205;p1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06" name="Google Shape;206;p1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399075" y="883275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1"/>
          </p:nvPr>
        </p:nvSpPr>
        <p:spPr>
          <a:xfrm>
            <a:off x="5399075" y="1819100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>
            <a:spLocks noGrp="1"/>
          </p:cNvSpPr>
          <p:nvPr>
            <p:ph type="pic" idx="2"/>
          </p:nvPr>
        </p:nvSpPr>
        <p:spPr>
          <a:xfrm>
            <a:off x="1007425" y="1064874"/>
            <a:ext cx="2440500" cy="290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212" name="Google Shape;212;p18"/>
          <p:cNvSpPr>
            <a:spLocks noGrp="1"/>
          </p:cNvSpPr>
          <p:nvPr>
            <p:ph type="pic" idx="3"/>
          </p:nvPr>
        </p:nvSpPr>
        <p:spPr>
          <a:xfrm>
            <a:off x="3185399" y="3061625"/>
            <a:ext cx="3257400" cy="143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213" name="Google Shape;213;p18"/>
          <p:cNvSpPr>
            <a:spLocks noGrp="1"/>
          </p:cNvSpPr>
          <p:nvPr>
            <p:ph type="pic" idx="4"/>
          </p:nvPr>
        </p:nvSpPr>
        <p:spPr>
          <a:xfrm>
            <a:off x="3302421" y="905132"/>
            <a:ext cx="1817100" cy="181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grpSp>
        <p:nvGrpSpPr>
          <p:cNvPr id="214" name="Google Shape;214;p18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215" name="Google Shape;215;p18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4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08" name="Google Shape;308;p24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10" name="Google Shape;310;p24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14" name="Google Shape;314;p24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15" name="Google Shape;315;p24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19" name="Google Shape;319;p2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2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22" name="Google Shape;322;p2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5" name="Google Shape;325;p2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26" name="Google Shape;326;p2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" name="Google Shape;23;p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46250" y="107592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grpSp>
        <p:nvGrpSpPr>
          <p:cNvPr id="32" name="Google Shape;32;p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3" name="Google Shape;33;p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50" name="Google Shape;50;p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2" name="Google Shape;52;p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1431012" y="26503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431000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017175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62" name="Google Shape;62;p5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78" name="Google Shape;78;p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5237825" y="100137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grpSp>
        <p:nvGrpSpPr>
          <p:cNvPr id="87" name="Google Shape;87;p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88" name="Google Shape;88;p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92" name="Google Shape;92;p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4" name="Google Shape;94;p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1" name="Google Shape;101;p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3" name="Google Shape;103;p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28" name="Google Shape;128;p1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48" name="Google Shape;148;p1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4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52" name="Google Shape;152;p14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4" name="Google Shape;154;p14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55" name="Google Shape;155;p14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1861851" y="948229"/>
            <a:ext cx="30213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9" name="Google Shape;159;p14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60" name="Google Shape;160;p14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14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4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6442850" y="1530900"/>
            <a:ext cx="1625700" cy="1625700"/>
            <a:chOff x="4653650" y="1256600"/>
            <a:chExt cx="1625700" cy="1625700"/>
          </a:xfrm>
        </p:grpSpPr>
        <p:sp>
          <p:nvSpPr>
            <p:cNvPr id="339" name="Google Shape;339;p29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29"/>
          <p:cNvSpPr txBox="1">
            <a:spLocks noGrp="1"/>
          </p:cNvSpPr>
          <p:nvPr>
            <p:ph type="ctrTitle"/>
          </p:nvPr>
        </p:nvSpPr>
        <p:spPr>
          <a:xfrm>
            <a:off x="917351" y="1690500"/>
            <a:ext cx="2762750" cy="1224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Rapport du Sprint 2</a:t>
            </a:r>
            <a:endParaRPr sz="3200"/>
          </a:p>
        </p:txBody>
      </p:sp>
      <p:sp>
        <p:nvSpPr>
          <p:cNvPr id="342" name="Google Shape;342;p29"/>
          <p:cNvSpPr/>
          <p:nvPr/>
        </p:nvSpPr>
        <p:spPr>
          <a:xfrm>
            <a:off x="6820498" y="2096271"/>
            <a:ext cx="880576" cy="474590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2139322" y="3220723"/>
            <a:ext cx="5045825" cy="10141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A" sz="1100">
                <a:solidFill>
                  <a:srgbClr val="FFFFFF"/>
                </a:solidFill>
                <a:latin typeface="Times New Roman"/>
                <a:cs typeface="Times New Roman"/>
              </a:rPr>
              <a:t>Réalisé par :</a:t>
            </a:r>
            <a:endParaRPr lang="fr-CA" sz="11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CA" sz="1100">
                <a:solidFill>
                  <a:srgbClr val="FFFFFF"/>
                </a:solidFill>
                <a:latin typeface="Times New Roman"/>
                <a:cs typeface="Times New Roman"/>
              </a:rPr>
              <a:t>KUBARIEVA </a:t>
            </a:r>
            <a:r>
              <a:rPr lang="fr-CA" sz="1100" err="1">
                <a:solidFill>
                  <a:srgbClr val="FFFFFF"/>
                </a:solidFill>
                <a:latin typeface="Times New Roman"/>
                <a:cs typeface="Times New Roman"/>
              </a:rPr>
              <a:t>Oryna</a:t>
            </a:r>
          </a:p>
          <a:p>
            <a:r>
              <a:rPr lang="fr-CA" sz="1100">
                <a:solidFill>
                  <a:srgbClr val="FFFFFF"/>
                </a:solidFill>
                <a:latin typeface="Times New Roman"/>
                <a:cs typeface="Times New Roman"/>
              </a:rPr>
              <a:t>MUNYANEZA Ursule Joana</a:t>
            </a:r>
          </a:p>
          <a:p>
            <a:r>
              <a:rPr lang="fr-CA" sz="1100">
                <a:solidFill>
                  <a:srgbClr val="FFFFFF"/>
                </a:solidFill>
                <a:latin typeface="Times New Roman"/>
                <a:cs typeface="Times New Roman"/>
              </a:rPr>
              <a:t>KENFACK NANDJOU Steve </a:t>
            </a:r>
            <a:r>
              <a:rPr lang="fr-CA" sz="1100" err="1">
                <a:solidFill>
                  <a:srgbClr val="FFFFFF"/>
                </a:solidFill>
                <a:latin typeface="Times New Roman"/>
                <a:cs typeface="Times New Roman"/>
              </a:rPr>
              <a:t>Marvyn</a:t>
            </a:r>
            <a:endParaRPr lang="fr-CA" sz="11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fr-CA" sz="1100">
                <a:solidFill>
                  <a:srgbClr val="FFFFFF"/>
                </a:solidFill>
                <a:latin typeface="Times New Roman"/>
                <a:cs typeface="Times New Roman"/>
              </a:rPr>
              <a:t>SOKOUDJOU SOKAMTÉ Romuald</a:t>
            </a:r>
          </a:p>
          <a:p>
            <a:r>
              <a:rPr lang="fr-CA" sz="1100">
                <a:solidFill>
                  <a:srgbClr val="FFFFFF"/>
                </a:solidFill>
                <a:latin typeface="Times New Roman"/>
                <a:cs typeface="Times New Roman"/>
              </a:rPr>
              <a:t>THIAM Demba Aziz</a:t>
            </a:r>
            <a:endParaRPr lang="fr-CA" sz="1100">
              <a:latin typeface="Times New Roman"/>
              <a:cs typeface="Times New Roman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2139321" y="3061123"/>
            <a:ext cx="5045825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341;p29">
            <a:extLst>
              <a:ext uri="{FF2B5EF4-FFF2-40B4-BE49-F238E27FC236}">
                <a16:creationId xmlns:a16="http://schemas.microsoft.com/office/drawing/2014/main" id="{093451DF-66DC-27CC-9453-D4E984B9B241}"/>
              </a:ext>
            </a:extLst>
          </p:cNvPr>
          <p:cNvSpPr txBox="1">
            <a:spLocks/>
          </p:cNvSpPr>
          <p:nvPr/>
        </p:nvSpPr>
        <p:spPr>
          <a:xfrm>
            <a:off x="3675255" y="922911"/>
            <a:ext cx="2754798" cy="88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4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 b="1" i="0" u="none" strike="noStrike" cap="none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 b="1" i="0" u="none" strike="noStrike" cap="none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 b="1" i="0" u="none" strike="noStrike" cap="none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 b="1" i="0" u="none" strike="noStrike" cap="none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 b="1" i="0" u="none" strike="noStrike" cap="none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 b="1" i="0" u="none" strike="noStrike" cap="none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 b="1" i="0" u="none" strike="noStrike" cap="none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drich"/>
              <a:buNone/>
              <a:defRPr sz="5200" b="1" i="0" u="none" strike="noStrike" cap="none">
                <a:solidFill>
                  <a:srgbClr val="191919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fr-CA"/>
              <a:t>UNICAL</a:t>
            </a:r>
          </a:p>
        </p:txBody>
      </p:sp>
      <p:pic>
        <p:nvPicPr>
          <p:cNvPr id="3" name="Image 2" descr="Une image contenant ligne, symbole, blanc, carré&#10;&#10;Le contenu généré par l’IA peut être incorrect.">
            <a:extLst>
              <a:ext uri="{FF2B5EF4-FFF2-40B4-BE49-F238E27FC236}">
                <a16:creationId xmlns:a16="http://schemas.microsoft.com/office/drawing/2014/main" id="{E5DDC0AC-99FC-5225-32B3-F0AB0EC0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51" y="928676"/>
            <a:ext cx="852642" cy="7882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048" y="806754"/>
            <a:ext cx="3542100" cy="3093600"/>
          </a:xfrm>
        </p:spPr>
        <p:txBody>
          <a:bodyPr/>
          <a:lstStyle/>
          <a:p>
            <a:r>
              <a:t>Gestion du budget </a:t>
            </a:r>
            <a:r>
              <a:rPr err="1"/>
              <a:t>étudiant</a:t>
            </a:r>
            <a:r>
              <a:t> &amp; </a:t>
            </a:r>
            <a:r>
              <a:rPr err="1"/>
              <a:t>alertes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9652" y="806754"/>
            <a:ext cx="4048300" cy="3937525"/>
          </a:xfrm>
        </p:spPr>
        <p:txBody>
          <a:bodyPr/>
          <a:lstStyle/>
          <a:p>
            <a:r>
              <a:t>💸 Gestion des </a:t>
            </a:r>
            <a:r>
              <a:rPr err="1"/>
              <a:t>revenus</a:t>
            </a:r>
            <a:r>
              <a:t>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t>🧾 Gestion des </a:t>
            </a:r>
            <a:r>
              <a:rPr err="1"/>
              <a:t>dépenses</a:t>
            </a:r>
            <a:r>
              <a:t> </a:t>
            </a:r>
            <a:r>
              <a:rPr err="1"/>
              <a:t>liées</a:t>
            </a:r>
            <a:r>
              <a:t> aux études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t>📅 </a:t>
            </a:r>
            <a:r>
              <a:rPr err="1"/>
              <a:t>Suivi</a:t>
            </a:r>
            <a:r>
              <a:t> </a:t>
            </a:r>
            <a:r>
              <a:rPr err="1"/>
              <a:t>budgétaire</a:t>
            </a:r>
            <a:r>
              <a:t> </a:t>
            </a:r>
            <a:r>
              <a:rPr err="1"/>
              <a:t>mensuel</a:t>
            </a:r>
            <a:r>
              <a:t> par </a:t>
            </a:r>
            <a:r>
              <a:rPr lang="fr-FR"/>
              <a:t>catégorie 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🚨 Alerte de dépassement de budget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9FE87FA5-9009-5686-26A5-99263CF10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1A2ED3-1249-14C8-12B7-97389A81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612" y="604270"/>
            <a:ext cx="6358851" cy="418986"/>
          </a:xfrm>
        </p:spPr>
        <p:txBody>
          <a:bodyPr/>
          <a:lstStyle/>
          <a:p>
            <a:pPr algn="ctr"/>
            <a:r>
              <a:rPr lang="en-US" sz="1800" err="1"/>
              <a:t>Diagramme</a:t>
            </a:r>
            <a:r>
              <a:rPr lang="en-US" sz="1800"/>
              <a:t> de s</a:t>
            </a:r>
            <a:r>
              <a:rPr lang="fr-CA" sz="1800"/>
              <a:t>e</a:t>
            </a:r>
            <a:r>
              <a:rPr lang="en-US" sz="1800" err="1"/>
              <a:t>quence</a:t>
            </a:r>
            <a:r>
              <a:rPr lang="en-US" sz="1800"/>
              <a:t> gestion des </a:t>
            </a:r>
            <a:r>
              <a:rPr lang="en-US" sz="1800" err="1"/>
              <a:t>revenus</a:t>
            </a:r>
            <a:endParaRPr lang="fr-CA" sz="1800" err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D937E5-5FC5-0FCD-1574-FBE5DE3DA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0" y="1023256"/>
            <a:ext cx="4983479" cy="38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3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5AEE7E00-EB65-B2D7-6422-905F4EA41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C7FF722-74EE-9457-A1B8-F7539C44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912" y="704893"/>
            <a:ext cx="6608388" cy="393657"/>
          </a:xfrm>
        </p:spPr>
        <p:txBody>
          <a:bodyPr/>
          <a:lstStyle/>
          <a:p>
            <a:pPr algn="ctr"/>
            <a:r>
              <a:rPr lang="en-US" sz="1600" err="1"/>
              <a:t>Diagramme</a:t>
            </a:r>
            <a:r>
              <a:rPr lang="en-US" sz="1600"/>
              <a:t> de s</a:t>
            </a:r>
            <a:r>
              <a:rPr lang="fr-CA" sz="1600"/>
              <a:t>é</a:t>
            </a:r>
            <a:r>
              <a:rPr lang="en-US" sz="1600" err="1"/>
              <a:t>quence</a:t>
            </a:r>
            <a:r>
              <a:rPr lang="en-US" sz="1600"/>
              <a:t> de gestion bloc d’</a:t>
            </a:r>
            <a:r>
              <a:rPr lang="fr-FR" sz="1600"/>
              <a:t>é</a:t>
            </a:r>
            <a:r>
              <a:rPr lang="en-US" sz="1600" err="1"/>
              <a:t>tude</a:t>
            </a:r>
            <a:r>
              <a:rPr lang="en-US" sz="1600"/>
              <a:t> avec chrono</a:t>
            </a:r>
            <a:endParaRPr lang="fr-CA" sz="16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E3D63E-15AA-A9C3-414E-C192431C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60" y="1025291"/>
            <a:ext cx="5745480" cy="38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8866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7CF61E6E-DDCD-BAC0-8914-793418D2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B1EB445-A3B5-4683-5A55-24F8EF7E1D2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867150" y="2296925"/>
            <a:ext cx="2472513" cy="928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CA" sz="2400"/>
              <a:t>Statistiques</a:t>
            </a:r>
          </a:p>
        </p:txBody>
      </p:sp>
      <p:pic>
        <p:nvPicPr>
          <p:cNvPr id="2" name="Image 1" descr="Une image contenant texte, cercl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539C5BC-98E8-3F11-8AA6-0CB0A5D6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69" y="1180970"/>
            <a:ext cx="3140428" cy="31525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2946249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13C2B6B3-8E7E-EB11-FC2B-B2FF8363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443CA81-178A-2838-BB21-CB0749CF667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37416" y="1209077"/>
            <a:ext cx="3362450" cy="3152587"/>
          </a:xfrm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/>
              <a:t>La progression a été bonne au départ, mais nous avons observé un ralentissement notable au milieu du sprint à la suite de blocages ou de nouvelles tâches.</a:t>
            </a:r>
            <a:br>
              <a:rPr lang="fr-FR" sz="1400" dirty="0"/>
            </a:br>
            <a:r>
              <a:rPr lang="fr-FR" sz="1400" dirty="0"/>
              <a:t>Bien que l'équipe ait consommé la majorité du travail planifié, notre objectif est d'atteindre zéro. Ce graphique nous montre que nous devons travailler à maintenir une vélocité plus régulière pour garantir que nous livrons 100% de notre engagement de sprint à l'avenir.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2CB496-F062-B465-F189-BD50D4E0E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41" y="1234067"/>
            <a:ext cx="4272586" cy="30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999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16626" r="16626"/>
          <a:stretch/>
        </p:blipFill>
        <p:spPr>
          <a:xfrm>
            <a:off x="3302421" y="905132"/>
            <a:ext cx="1817206" cy="1817208"/>
          </a:xfrm>
          <a:prstGeom prst="rect">
            <a:avLst/>
          </a:prstGeom>
        </p:spPr>
      </p:pic>
      <p:sp>
        <p:nvSpPr>
          <p:cNvPr id="457" name="Google Shape;457;p37"/>
          <p:cNvSpPr/>
          <p:nvPr/>
        </p:nvSpPr>
        <p:spPr>
          <a:xfrm>
            <a:off x="3302425" y="905124"/>
            <a:ext cx="18171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37"/>
          <p:cNvSpPr txBox="1">
            <a:spLocks noGrp="1"/>
          </p:cNvSpPr>
          <p:nvPr>
            <p:ph type="title"/>
          </p:nvPr>
        </p:nvSpPr>
        <p:spPr>
          <a:xfrm>
            <a:off x="5399074" y="883274"/>
            <a:ext cx="2868625" cy="155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</a:t>
            </a:r>
            <a:br>
              <a:rPr lang="en"/>
            </a:br>
            <a:r>
              <a:rPr lang="en"/>
              <a:t>Prochain sprint</a:t>
            </a:r>
            <a:endParaRPr/>
          </a:p>
        </p:txBody>
      </p:sp>
      <p:pic>
        <p:nvPicPr>
          <p:cNvPr id="460" name="Google Shape;460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2376" r="22371"/>
          <a:stretch/>
        </p:blipFill>
        <p:spPr>
          <a:xfrm>
            <a:off x="1007425" y="1064874"/>
            <a:ext cx="2440525" cy="2909577"/>
          </a:xfrm>
          <a:prstGeom prst="rect">
            <a:avLst/>
          </a:prstGeom>
        </p:spPr>
      </p:pic>
      <p:pic>
        <p:nvPicPr>
          <p:cNvPr id="461" name="Google Shape;4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16886" b="16892"/>
          <a:stretch/>
        </p:blipFill>
        <p:spPr>
          <a:xfrm>
            <a:off x="3185399" y="3061625"/>
            <a:ext cx="3257298" cy="1437700"/>
          </a:xfrm>
          <a:prstGeom prst="rect">
            <a:avLst/>
          </a:prstGeom>
        </p:spPr>
      </p:pic>
      <p:sp>
        <p:nvSpPr>
          <p:cNvPr id="462" name="Google Shape;462;p37"/>
          <p:cNvSpPr/>
          <p:nvPr/>
        </p:nvSpPr>
        <p:spPr>
          <a:xfrm>
            <a:off x="1007425" y="1064874"/>
            <a:ext cx="24405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3185300" y="3061624"/>
            <a:ext cx="32574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CE5BD66F-A2EE-5F8C-8156-B4732DBB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A04B738-2F08-0097-4B72-6D7E7F82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08" y="808529"/>
            <a:ext cx="6868159" cy="482700"/>
          </a:xfrm>
        </p:spPr>
        <p:txBody>
          <a:bodyPr/>
          <a:lstStyle/>
          <a:p>
            <a:pPr algn="ctr"/>
            <a:r>
              <a:rPr lang="fr-CA"/>
              <a:t>Fonctionnalités du prochain sprint</a:t>
            </a: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D070C6A5-4AB2-FE32-C795-E89B43C559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912271"/>
              </p:ext>
            </p:extLst>
          </p:nvPr>
        </p:nvGraphicFramePr>
        <p:xfrm>
          <a:off x="1194034" y="1432365"/>
          <a:ext cx="6666833" cy="329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99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CCB20F6D-D739-66DD-E475-B5190AFB9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9525BCF-D7F9-2335-4630-462FDF3B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42" y="188350"/>
            <a:ext cx="6868159" cy="482700"/>
          </a:xfrm>
        </p:spPr>
        <p:txBody>
          <a:bodyPr/>
          <a:lstStyle/>
          <a:p>
            <a:pPr algn="ctr"/>
            <a:r>
              <a:rPr lang="fr-CA"/>
              <a:t>5 - Revue de sprint-technique</a:t>
            </a: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68F3A638-1B3E-5725-46B7-485CE5516853}"/>
              </a:ext>
            </a:extLst>
          </p:cNvPr>
          <p:cNvSpPr txBox="1">
            <a:spLocks/>
          </p:cNvSpPr>
          <p:nvPr/>
        </p:nvSpPr>
        <p:spPr>
          <a:xfrm>
            <a:off x="1086405" y="851434"/>
            <a:ext cx="3009392" cy="86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fr-CA"/>
              <a:t>Fonctionnalités complétées</a:t>
            </a:r>
          </a:p>
          <a:p>
            <a:pPr algn="ctr"/>
            <a:endParaRPr lang="fr-CA" sz="120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5565F9CB-E8F3-219D-8B98-735AC89E7EBB}"/>
              </a:ext>
            </a:extLst>
          </p:cNvPr>
          <p:cNvSpPr txBox="1">
            <a:spLocks/>
          </p:cNvSpPr>
          <p:nvPr/>
        </p:nvSpPr>
        <p:spPr>
          <a:xfrm>
            <a:off x="4572978" y="852263"/>
            <a:ext cx="3383279" cy="96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fr-CA" sz="2000"/>
              <a:t>Fonctionnalités non complétées (en cours)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236CFEE1-B30F-C3DE-1E5C-13F19ABA9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235539"/>
              </p:ext>
            </p:extLst>
          </p:nvPr>
        </p:nvGraphicFramePr>
        <p:xfrm>
          <a:off x="851858" y="1994858"/>
          <a:ext cx="7517592" cy="2633749"/>
        </p:xfrm>
        <a:graphic>
          <a:graphicData uri="http://schemas.openxmlformats.org/drawingml/2006/table">
            <a:tbl>
              <a:tblPr firstRow="1" bandRow="1">
                <a:tableStyleId>{D0323789-EB42-4AE2-B3D5-1E2B5E286A14}</a:tableStyleId>
              </a:tblPr>
              <a:tblGrid>
                <a:gridCol w="3452169">
                  <a:extLst>
                    <a:ext uri="{9D8B030D-6E8A-4147-A177-3AD203B41FA5}">
                      <a16:colId xmlns:a16="http://schemas.microsoft.com/office/drawing/2014/main" val="2907480794"/>
                    </a:ext>
                  </a:extLst>
                </a:gridCol>
                <a:gridCol w="4065423">
                  <a:extLst>
                    <a:ext uri="{9D8B030D-6E8A-4147-A177-3AD203B41FA5}">
                      <a16:colId xmlns:a16="http://schemas.microsoft.com/office/drawing/2014/main" val="815065053"/>
                    </a:ext>
                  </a:extLst>
                </a:gridCol>
              </a:tblGrid>
              <a:tr h="51489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baseline="0" noProof="0">
                          <a:solidFill>
                            <a:srgbClr val="FFFFFF"/>
                          </a:solidFill>
                          <a:latin typeface="Arial"/>
                        </a:rPr>
                        <a:t>Calcul de priorité d’évènement basique 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Barre de progression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140524"/>
                  </a:ext>
                </a:extLst>
              </a:tr>
              <a:tr h="941885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Gestion chronomètre d'étude :</a:t>
                      </a:r>
                    </a:p>
                    <a:p>
                      <a:pPr marL="285750" lvl="0" indent="-285750" algn="ctr">
                        <a:buFont typeface="Calibri"/>
                        <a:buChar char="-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Allocation temps initiale</a:t>
                      </a:r>
                    </a:p>
                    <a:p>
                      <a:pPr marL="285750" lvl="0" indent="-285750" algn="ctr">
                        <a:buFont typeface="Calibri"/>
                        <a:buChar char="-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Pause manuelle</a:t>
                      </a:r>
                    </a:p>
                    <a:p>
                      <a:pPr marL="285750" lvl="0" indent="-285750" algn="ctr">
                        <a:buFont typeface="Calibri"/>
                        <a:buChar char="-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Arrêt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baseline="0" noProof="0">
                          <a:solidFill>
                            <a:srgbClr val="FFFFFF"/>
                          </a:solidFill>
                          <a:latin typeface="Arial"/>
                        </a:rPr>
                        <a:t>Placement automatique de blocs d’étude</a:t>
                      </a:r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797779"/>
                  </a:ext>
                </a:extLst>
              </a:tr>
              <a:tr h="32652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Gestion revenus et dépenses</a:t>
                      </a:r>
                    </a:p>
                    <a:p>
                      <a:pPr marL="285750" lvl="0" indent="-285750" algn="ctr">
                        <a:buFont typeface="Calibri"/>
                        <a:buChar char="-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Ajout, modification et suppression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Plan d'étude : liste des tâches du jour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568639"/>
                  </a:ext>
                </a:extLst>
              </a:tr>
              <a:tr h="326520"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Tableau mensuel suivi budget par catégorie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41789"/>
                  </a:ext>
                </a:extLst>
              </a:tr>
              <a:tr h="329292"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Alerte dépassement de 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331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A298915B-36F9-FE71-FF0E-E8A057772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C110B32-AED5-4F73-2795-B7DDEC4A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210653"/>
            <a:ext cx="6868159" cy="482700"/>
          </a:xfrm>
        </p:spPr>
        <p:txBody>
          <a:bodyPr/>
          <a:lstStyle/>
          <a:p>
            <a:pPr algn="ctr"/>
            <a:r>
              <a:rPr lang="fr-CA"/>
              <a:t>Revue de sprint-technique</a:t>
            </a: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9961681F-D2B1-378F-EB10-050D20E699FE}"/>
              </a:ext>
            </a:extLst>
          </p:cNvPr>
          <p:cNvSpPr txBox="1">
            <a:spLocks/>
          </p:cNvSpPr>
          <p:nvPr/>
        </p:nvSpPr>
        <p:spPr>
          <a:xfrm rot="10800000" flipV="1">
            <a:off x="932701" y="813346"/>
            <a:ext cx="3009392" cy="47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fr-CA"/>
              <a:t>Réussites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5A214CFF-C404-5AFE-DAEF-E13199FF0822}"/>
              </a:ext>
            </a:extLst>
          </p:cNvPr>
          <p:cNvSpPr txBox="1">
            <a:spLocks/>
          </p:cNvSpPr>
          <p:nvPr/>
        </p:nvSpPr>
        <p:spPr>
          <a:xfrm>
            <a:off x="4572391" y="813647"/>
            <a:ext cx="3822191" cy="4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fr-CA"/>
              <a:t>Obstacles et solutions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119B60E-1A12-81C9-90B0-1572E2697048}"/>
              </a:ext>
            </a:extLst>
          </p:cNvPr>
          <p:cNvSpPr/>
          <p:nvPr/>
        </p:nvSpPr>
        <p:spPr>
          <a:xfrm>
            <a:off x="1019997" y="1401177"/>
            <a:ext cx="2929675" cy="1425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cs typeface="Arial"/>
              </a:rPr>
              <a:t>Aucune fonctionnalité relocalisée au sprint 2</a:t>
            </a:r>
            <a:endParaRPr lang="fr-FR" b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ACF6B0A-1381-24D3-C764-27E1F189FA7C}"/>
              </a:ext>
            </a:extLst>
          </p:cNvPr>
          <p:cNvSpPr/>
          <p:nvPr/>
        </p:nvSpPr>
        <p:spPr>
          <a:xfrm>
            <a:off x="1101211" y="3127400"/>
            <a:ext cx="2769424" cy="14377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cs typeface="Arial"/>
              </a:rPr>
              <a:t>Documentation projet tenue à jour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8937903-CE4F-3261-EF2B-FDB1A7C24560}"/>
              </a:ext>
            </a:extLst>
          </p:cNvPr>
          <p:cNvSpPr/>
          <p:nvPr/>
        </p:nvSpPr>
        <p:spPr>
          <a:xfrm>
            <a:off x="5175335" y="1309981"/>
            <a:ext cx="3042105" cy="1401248"/>
          </a:xfrm>
          <a:prstGeom prst="ellipse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cs typeface="Arial"/>
              </a:rPr>
              <a:t>Vue quotidienne calendrier : problème de navigation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9A82A4-C214-9E84-8A10-DA1A6024AE57}"/>
              </a:ext>
            </a:extLst>
          </p:cNvPr>
          <p:cNvSpPr/>
          <p:nvPr/>
        </p:nvSpPr>
        <p:spPr>
          <a:xfrm>
            <a:off x="5284771" y="3127400"/>
            <a:ext cx="2944829" cy="1310052"/>
          </a:xfrm>
          <a:prstGeom prst="ellipse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cs typeface="Arial"/>
              </a:rPr>
              <a:t>Allouer un temps supplémentaire à la relecture</a:t>
            </a:r>
          </a:p>
        </p:txBody>
      </p:sp>
    </p:spTree>
    <p:extLst>
      <p:ext uri="{BB962C8B-B14F-4D97-AF65-F5344CB8AC3E}">
        <p14:creationId xmlns:p14="http://schemas.microsoft.com/office/powerpoint/2010/main" val="3155262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E3EEA1D7-6CAA-502A-16EB-74F39CBB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6C517E8-8AC0-6FAC-CC29-AD54D464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72" y="195999"/>
            <a:ext cx="6868159" cy="438739"/>
          </a:xfrm>
        </p:spPr>
        <p:txBody>
          <a:bodyPr/>
          <a:lstStyle/>
          <a:p>
            <a:pPr algn="ctr"/>
            <a:r>
              <a:rPr lang="fr-CA"/>
              <a:t>Revue de sprint-gestion</a:t>
            </a: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DFDAD42D-8763-9D1B-FC7B-CD37C6B6CB17}"/>
              </a:ext>
            </a:extLst>
          </p:cNvPr>
          <p:cNvSpPr txBox="1">
            <a:spLocks/>
          </p:cNvSpPr>
          <p:nvPr/>
        </p:nvSpPr>
        <p:spPr>
          <a:xfrm>
            <a:off x="902235" y="1036157"/>
            <a:ext cx="3362959" cy="4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fr-CA"/>
              <a:t>Évaluation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BFEE46D7-879E-2687-3736-0A6D46B4FDC3}"/>
              </a:ext>
            </a:extLst>
          </p:cNvPr>
          <p:cNvSpPr txBox="1">
            <a:spLocks/>
          </p:cNvSpPr>
          <p:nvPr/>
        </p:nvSpPr>
        <p:spPr>
          <a:xfrm>
            <a:off x="4732307" y="1087093"/>
            <a:ext cx="3611923" cy="47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fr-CA"/>
              <a:t>Plan d’amélioration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250F8B9-A727-4E89-6323-3DCC8E31AB07}"/>
              </a:ext>
            </a:extLst>
          </p:cNvPr>
          <p:cNvSpPr/>
          <p:nvPr/>
        </p:nvSpPr>
        <p:spPr>
          <a:xfrm>
            <a:off x="1435392" y="1588001"/>
            <a:ext cx="2181568" cy="14883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cs typeface="Arial"/>
              </a:rPr>
              <a:t>La cohésion a travers la communication et l’écoute</a:t>
            </a:r>
            <a:endParaRPr lang="fr-FR" sz="1200" b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48DD9B5-2DF7-2915-36C0-889EF2D7A57F}"/>
              </a:ext>
            </a:extLst>
          </p:cNvPr>
          <p:cNvSpPr/>
          <p:nvPr/>
        </p:nvSpPr>
        <p:spPr>
          <a:xfrm>
            <a:off x="5861086" y="1588001"/>
            <a:ext cx="1700823" cy="148836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cs typeface="Arial"/>
              </a:rPr>
              <a:t>Accorder plus d’efforts au respect des échéances fixées entre les membres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BC1952D-81B9-0B3B-D62C-1AA785A44A9F}"/>
              </a:ext>
            </a:extLst>
          </p:cNvPr>
          <p:cNvSpPr/>
          <p:nvPr/>
        </p:nvSpPr>
        <p:spPr>
          <a:xfrm>
            <a:off x="5861087" y="3238147"/>
            <a:ext cx="1700823" cy="148836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cs typeface="Arial"/>
              </a:rPr>
              <a:t>Réduire les durées des réunions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54808E1-A974-D90A-DE5F-37108665740A}"/>
              </a:ext>
            </a:extLst>
          </p:cNvPr>
          <p:cNvSpPr/>
          <p:nvPr/>
        </p:nvSpPr>
        <p:spPr>
          <a:xfrm>
            <a:off x="1435391" y="3238147"/>
            <a:ext cx="2181568" cy="14028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cs typeface="Arial"/>
              </a:rPr>
              <a:t>L’entraide en tout temps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844364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720000" y="8076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des matières</a:t>
            </a:r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title" idx="2"/>
          </p:nvPr>
        </p:nvSpPr>
        <p:spPr>
          <a:xfrm>
            <a:off x="1428418" y="145830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title" idx="3"/>
          </p:nvPr>
        </p:nvSpPr>
        <p:spPr>
          <a:xfrm>
            <a:off x="1428418" y="3103674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title" idx="4"/>
          </p:nvPr>
        </p:nvSpPr>
        <p:spPr>
          <a:xfrm>
            <a:off x="4165500" y="1442855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title" idx="6"/>
          </p:nvPr>
        </p:nvSpPr>
        <p:spPr>
          <a:xfrm>
            <a:off x="6741456" y="146105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1"/>
          </p:nvPr>
        </p:nvSpPr>
        <p:spPr>
          <a:xfrm>
            <a:off x="860785" y="1981019"/>
            <a:ext cx="188985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subTitle" idx="8"/>
          </p:nvPr>
        </p:nvSpPr>
        <p:spPr>
          <a:xfrm>
            <a:off x="3284500" y="1981019"/>
            <a:ext cx="2450721" cy="75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générale du </a:t>
            </a:r>
            <a:r>
              <a:rPr lang="en-CA" err="1"/>
              <a:t>projet</a:t>
            </a:r>
            <a:endParaRPr lang="en-CA"/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9"/>
          </p:nvPr>
        </p:nvSpPr>
        <p:spPr>
          <a:xfrm>
            <a:off x="5670533" y="1981019"/>
            <a:ext cx="28359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Contenu de sprint actuel</a:t>
            </a:r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3"/>
          </p:nvPr>
        </p:nvSpPr>
        <p:spPr>
          <a:xfrm>
            <a:off x="913289" y="3634910"/>
            <a:ext cx="1837346" cy="752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Prochain sprint</a:t>
            </a:r>
            <a:endParaRPr/>
          </a:p>
        </p:txBody>
      </p:sp>
      <p:sp>
        <p:nvSpPr>
          <p:cNvPr id="2" name="Google Shape;360;p31">
            <a:extLst>
              <a:ext uri="{FF2B5EF4-FFF2-40B4-BE49-F238E27FC236}">
                <a16:creationId xmlns:a16="http://schemas.microsoft.com/office/drawing/2014/main" id="{2214CD63-2CFD-1DB7-928D-41EB06B9F3CC}"/>
              </a:ext>
            </a:extLst>
          </p:cNvPr>
          <p:cNvSpPr txBox="1">
            <a:spLocks/>
          </p:cNvSpPr>
          <p:nvPr/>
        </p:nvSpPr>
        <p:spPr>
          <a:xfrm>
            <a:off x="4165500" y="3103674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3" name="Google Shape;368;p31">
            <a:extLst>
              <a:ext uri="{FF2B5EF4-FFF2-40B4-BE49-F238E27FC236}">
                <a16:creationId xmlns:a16="http://schemas.microsoft.com/office/drawing/2014/main" id="{6F6A1015-636E-3C81-C2B3-4B949680A517}"/>
              </a:ext>
            </a:extLst>
          </p:cNvPr>
          <p:cNvSpPr txBox="1">
            <a:spLocks/>
          </p:cNvSpPr>
          <p:nvPr/>
        </p:nvSpPr>
        <p:spPr>
          <a:xfrm>
            <a:off x="3653327" y="3634910"/>
            <a:ext cx="1837346" cy="7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CA"/>
              <a:t>Revues de Sprint</a:t>
            </a:r>
          </a:p>
        </p:txBody>
      </p:sp>
      <p:sp>
        <p:nvSpPr>
          <p:cNvPr id="4" name="Google Shape;360;p31">
            <a:extLst>
              <a:ext uri="{FF2B5EF4-FFF2-40B4-BE49-F238E27FC236}">
                <a16:creationId xmlns:a16="http://schemas.microsoft.com/office/drawing/2014/main" id="{F7E85A98-5074-FACB-F421-71B8943A7165}"/>
              </a:ext>
            </a:extLst>
          </p:cNvPr>
          <p:cNvSpPr txBox="1">
            <a:spLocks/>
          </p:cNvSpPr>
          <p:nvPr/>
        </p:nvSpPr>
        <p:spPr>
          <a:xfrm>
            <a:off x="6741456" y="3103674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5" name="Google Shape;368;p31">
            <a:extLst>
              <a:ext uri="{FF2B5EF4-FFF2-40B4-BE49-F238E27FC236}">
                <a16:creationId xmlns:a16="http://schemas.microsoft.com/office/drawing/2014/main" id="{E7C14B19-2641-2109-9F27-721B4C29FC20}"/>
              </a:ext>
            </a:extLst>
          </p:cNvPr>
          <p:cNvSpPr txBox="1">
            <a:spLocks/>
          </p:cNvSpPr>
          <p:nvPr/>
        </p:nvSpPr>
        <p:spPr>
          <a:xfrm>
            <a:off x="6050597" y="3634910"/>
            <a:ext cx="2194717" cy="5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CA"/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>
          <a:extLst>
            <a:ext uri="{FF2B5EF4-FFF2-40B4-BE49-F238E27FC236}">
              <a16:creationId xmlns:a16="http://schemas.microsoft.com/office/drawing/2014/main" id="{FF474C74-FD27-49F5-6E3B-D7D6E32F8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BE1906-4686-DBED-CAD4-590A4B4D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919" y="803449"/>
            <a:ext cx="6868159" cy="482700"/>
          </a:xfrm>
        </p:spPr>
        <p:txBody>
          <a:bodyPr/>
          <a:lstStyle/>
          <a:p>
            <a:pPr algn="ctr"/>
            <a:r>
              <a:rPr lang="fr-CA"/>
              <a:t>Merci !</a:t>
            </a: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A19CC8F1-B10C-4591-A3C5-ACAFC308F040}"/>
              </a:ext>
            </a:extLst>
          </p:cNvPr>
          <p:cNvSpPr txBox="1">
            <a:spLocks/>
          </p:cNvSpPr>
          <p:nvPr/>
        </p:nvSpPr>
        <p:spPr>
          <a:xfrm>
            <a:off x="971665" y="1286149"/>
            <a:ext cx="7200669" cy="354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fr-CA"/>
              <a:t>Passons maintenant à la démonstration</a:t>
            </a:r>
          </a:p>
        </p:txBody>
      </p:sp>
      <p:pic>
        <p:nvPicPr>
          <p:cNvPr id="6" name="Picture 5" descr="A squirrel in a bubble&#10;&#10;AI-generated content may be incorrect.">
            <a:extLst>
              <a:ext uri="{FF2B5EF4-FFF2-40B4-BE49-F238E27FC236}">
                <a16:creationId xmlns:a16="http://schemas.microsoft.com/office/drawing/2014/main" id="{D12322E1-D122-AA8F-BE2E-0EEDA72F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695" y="1742822"/>
            <a:ext cx="4118610" cy="30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809" r="29197"/>
          <a:stretch/>
        </p:blipFill>
        <p:spPr>
          <a:xfrm>
            <a:off x="5237825" y="1001375"/>
            <a:ext cx="2818200" cy="3295800"/>
          </a:xfrm>
          <a:prstGeom prst="rect">
            <a:avLst/>
          </a:prstGeom>
        </p:spPr>
      </p:pic>
      <p:sp>
        <p:nvSpPr>
          <p:cNvPr id="376" name="Google Shape;376;p32"/>
          <p:cNvSpPr txBox="1">
            <a:spLocks noGrp="1"/>
          </p:cNvSpPr>
          <p:nvPr>
            <p:ph type="title"/>
          </p:nvPr>
        </p:nvSpPr>
        <p:spPr>
          <a:xfrm>
            <a:off x="713225" y="885887"/>
            <a:ext cx="4294800" cy="581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subTitle" idx="1"/>
          </p:nvPr>
        </p:nvSpPr>
        <p:spPr>
          <a:xfrm>
            <a:off x="713225" y="1467374"/>
            <a:ext cx="4294800" cy="284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CA" sz="1800">
                <a:solidFill>
                  <a:schemeClr val="tx1"/>
                </a:solidFill>
                <a:latin typeface="-webkit-standard"/>
              </a:rPr>
              <a:t>Afin de pallier aux différentes </a:t>
            </a:r>
            <a:r>
              <a:rPr lang="en-CA" sz="1800" err="1">
                <a:solidFill>
                  <a:schemeClr val="tx1"/>
                </a:solidFill>
                <a:latin typeface="-webkit-standard"/>
              </a:rPr>
              <a:t>difficultés</a:t>
            </a:r>
            <a:r>
              <a:rPr lang="en-CA" sz="1800">
                <a:solidFill>
                  <a:schemeClr val="tx1"/>
                </a:solidFill>
                <a:latin typeface="-webkit-standard"/>
              </a:rPr>
              <a:t> organisationnelles rencontrées par les étudiant(e)s telles que la pression liée aux cours, examens, </a:t>
            </a:r>
            <a:r>
              <a:rPr lang="en-CA" sz="1800" err="1">
                <a:solidFill>
                  <a:schemeClr val="tx1"/>
                </a:solidFill>
                <a:latin typeface="-webkit-standard"/>
              </a:rPr>
              <a:t>emplois</a:t>
            </a:r>
            <a:r>
              <a:rPr lang="en-CA" sz="1800">
                <a:solidFill>
                  <a:schemeClr val="tx1"/>
                </a:solidFill>
                <a:latin typeface="-webkit-standard"/>
              </a:rPr>
              <a:t> et les finances, nous avons décidé de créer :</a:t>
            </a:r>
            <a:br>
              <a:rPr lang="en-CA" sz="1800">
                <a:solidFill>
                  <a:schemeClr val="tx1"/>
                </a:solidFill>
                <a:latin typeface="-webkit-standard"/>
              </a:rPr>
            </a:br>
            <a:r>
              <a:rPr lang="en-CA" sz="1800">
                <a:solidFill>
                  <a:schemeClr val="tx1"/>
                </a:solidFill>
                <a:latin typeface="-webkit-standard"/>
              </a:rPr>
              <a:t>UNICAL un assistant d’étude et de budget universitaire conçu pour simplifier la vie des étudiants universitaires.</a:t>
            </a:r>
            <a:br>
              <a:rPr lang="en-CA" sz="1800">
                <a:solidFill>
                  <a:schemeClr val="tx1"/>
                </a:solidFill>
              </a:rPr>
            </a:br>
            <a:endParaRPr sz="1800">
              <a:solidFill>
                <a:schemeClr val="tx1"/>
              </a:solidFill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5237824" y="100137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/>
          <p:cNvGrpSpPr/>
          <p:nvPr/>
        </p:nvGrpSpPr>
        <p:grpSpPr>
          <a:xfrm>
            <a:off x="7034563" y="3360187"/>
            <a:ext cx="1243823" cy="1243823"/>
            <a:chOff x="4653650" y="1256600"/>
            <a:chExt cx="1625700" cy="1625700"/>
          </a:xfrm>
        </p:grpSpPr>
        <p:sp>
          <p:nvSpPr>
            <p:cNvPr id="380" name="Google Shape;380;p32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2" name="Google Shape;382;p32"/>
          <p:cNvSpPr/>
          <p:nvPr/>
        </p:nvSpPr>
        <p:spPr>
          <a:xfrm>
            <a:off x="7330408" y="3656017"/>
            <a:ext cx="652151" cy="652151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92" y="1491"/>
                </a:moveTo>
                <a:lnTo>
                  <a:pt x="1245" y="1491"/>
                </a:lnTo>
                <a:lnTo>
                  <a:pt x="1245" y="1057"/>
                </a:lnTo>
                <a:cubicBezTo>
                  <a:pt x="1245" y="1022"/>
                  <a:pt x="1217" y="994"/>
                  <a:pt x="1182" y="994"/>
                </a:cubicBezTo>
                <a:lnTo>
                  <a:pt x="436" y="994"/>
                </a:lnTo>
                <a:cubicBezTo>
                  <a:pt x="401" y="994"/>
                  <a:pt x="373" y="1022"/>
                  <a:pt x="373" y="1057"/>
                </a:cubicBezTo>
                <a:lnTo>
                  <a:pt x="373" y="1491"/>
                </a:lnTo>
                <a:lnTo>
                  <a:pt x="126" y="1491"/>
                </a:lnTo>
                <a:lnTo>
                  <a:pt x="126" y="1430"/>
                </a:lnTo>
                <a:cubicBezTo>
                  <a:pt x="126" y="1154"/>
                  <a:pt x="290" y="914"/>
                  <a:pt x="530" y="807"/>
                </a:cubicBezTo>
                <a:cubicBezTo>
                  <a:pt x="692" y="934"/>
                  <a:pt x="923" y="936"/>
                  <a:pt x="1088" y="807"/>
                </a:cubicBezTo>
                <a:cubicBezTo>
                  <a:pt x="1328" y="914"/>
                  <a:pt x="1492" y="1154"/>
                  <a:pt x="1492" y="1430"/>
                </a:cubicBezTo>
                <a:lnTo>
                  <a:pt x="1492" y="1491"/>
                </a:lnTo>
                <a:moveTo>
                  <a:pt x="499" y="1120"/>
                </a:moveTo>
                <a:lnTo>
                  <a:pt x="1119" y="1120"/>
                </a:lnTo>
                <a:lnTo>
                  <a:pt x="1119" y="1491"/>
                </a:lnTo>
                <a:lnTo>
                  <a:pt x="499" y="1491"/>
                </a:lnTo>
                <a:lnTo>
                  <a:pt x="499" y="1120"/>
                </a:lnTo>
                <a:moveTo>
                  <a:pt x="809" y="127"/>
                </a:moveTo>
                <a:cubicBezTo>
                  <a:pt x="912" y="127"/>
                  <a:pt x="1004" y="174"/>
                  <a:pt x="1063" y="249"/>
                </a:cubicBezTo>
                <a:lnTo>
                  <a:pt x="555" y="249"/>
                </a:lnTo>
                <a:cubicBezTo>
                  <a:pt x="615" y="175"/>
                  <a:pt x="706" y="127"/>
                  <a:pt x="809" y="127"/>
                </a:cubicBezTo>
                <a:moveTo>
                  <a:pt x="872" y="375"/>
                </a:moveTo>
                <a:cubicBezTo>
                  <a:pt x="873" y="375"/>
                  <a:pt x="1171" y="376"/>
                  <a:pt x="1172" y="376"/>
                </a:cubicBezTo>
                <a:cubicBezTo>
                  <a:pt x="1177" y="376"/>
                  <a:pt x="1181" y="380"/>
                  <a:pt x="1181" y="385"/>
                </a:cubicBezTo>
                <a:cubicBezTo>
                  <a:pt x="1181" y="521"/>
                  <a:pt x="1015" y="591"/>
                  <a:pt x="918" y="494"/>
                </a:cubicBezTo>
                <a:cubicBezTo>
                  <a:pt x="865" y="442"/>
                  <a:pt x="873" y="379"/>
                  <a:pt x="872" y="375"/>
                </a:cubicBezTo>
                <a:moveTo>
                  <a:pt x="562" y="663"/>
                </a:moveTo>
                <a:cubicBezTo>
                  <a:pt x="658" y="673"/>
                  <a:pt x="749" y="634"/>
                  <a:pt x="809" y="561"/>
                </a:cubicBezTo>
                <a:cubicBezTo>
                  <a:pt x="869" y="634"/>
                  <a:pt x="960" y="673"/>
                  <a:pt x="1056" y="663"/>
                </a:cubicBezTo>
                <a:cubicBezTo>
                  <a:pt x="925" y="815"/>
                  <a:pt x="692" y="814"/>
                  <a:pt x="562" y="663"/>
                </a:cubicBezTo>
                <a:moveTo>
                  <a:pt x="701" y="494"/>
                </a:moveTo>
                <a:cubicBezTo>
                  <a:pt x="603" y="591"/>
                  <a:pt x="437" y="521"/>
                  <a:pt x="437" y="385"/>
                </a:cubicBezTo>
                <a:cubicBezTo>
                  <a:pt x="437" y="380"/>
                  <a:pt x="441" y="375"/>
                  <a:pt x="446" y="375"/>
                </a:cubicBezTo>
                <a:lnTo>
                  <a:pt x="746" y="375"/>
                </a:lnTo>
                <a:cubicBezTo>
                  <a:pt x="745" y="379"/>
                  <a:pt x="753" y="442"/>
                  <a:pt x="701" y="494"/>
                </a:cubicBezTo>
                <a:moveTo>
                  <a:pt x="1179" y="710"/>
                </a:moveTo>
                <a:cubicBezTo>
                  <a:pt x="1212" y="664"/>
                  <a:pt x="1235" y="612"/>
                  <a:pt x="1249" y="556"/>
                </a:cubicBezTo>
                <a:cubicBezTo>
                  <a:pt x="1287" y="508"/>
                  <a:pt x="1307" y="447"/>
                  <a:pt x="1307" y="385"/>
                </a:cubicBezTo>
                <a:cubicBezTo>
                  <a:pt x="1307" y="326"/>
                  <a:pt x="1269" y="275"/>
                  <a:pt x="1216" y="257"/>
                </a:cubicBezTo>
                <a:cubicBezTo>
                  <a:pt x="1143" y="104"/>
                  <a:pt x="988" y="0"/>
                  <a:pt x="809" y="0"/>
                </a:cubicBezTo>
                <a:cubicBezTo>
                  <a:pt x="631" y="0"/>
                  <a:pt x="475" y="104"/>
                  <a:pt x="402" y="257"/>
                </a:cubicBezTo>
                <a:cubicBezTo>
                  <a:pt x="349" y="275"/>
                  <a:pt x="311" y="326"/>
                  <a:pt x="311" y="385"/>
                </a:cubicBezTo>
                <a:cubicBezTo>
                  <a:pt x="311" y="447"/>
                  <a:pt x="332" y="508"/>
                  <a:pt x="370" y="556"/>
                </a:cubicBezTo>
                <a:cubicBezTo>
                  <a:pt x="383" y="612"/>
                  <a:pt x="406" y="664"/>
                  <a:pt x="439" y="710"/>
                </a:cubicBezTo>
                <a:cubicBezTo>
                  <a:pt x="178" y="844"/>
                  <a:pt x="0" y="1117"/>
                  <a:pt x="0" y="1430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1430"/>
                </a:lnTo>
                <a:cubicBezTo>
                  <a:pt x="1618" y="1117"/>
                  <a:pt x="1440" y="845"/>
                  <a:pt x="1179" y="7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/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A" sz="2400"/>
              <a:t>Description générale du projet</a:t>
            </a:r>
            <a:br>
              <a:rPr lang="fr-CA" sz="2400"/>
            </a:br>
            <a:endParaRPr sz="2400"/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>
            <a:extLst>
              <a:ext uri="{FF2B5EF4-FFF2-40B4-BE49-F238E27FC236}">
                <a16:creationId xmlns:a16="http://schemas.microsoft.com/office/drawing/2014/main" id="{9E5EB6D2-D6AA-2FE8-F08C-8B0A1BCE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948229"/>
            <a:ext cx="6868159" cy="482700"/>
          </a:xfrm>
        </p:spPr>
        <p:txBody>
          <a:bodyPr/>
          <a:lstStyle/>
          <a:p>
            <a:pPr algn="ctr"/>
            <a:r>
              <a:rPr lang="fr-CA"/>
              <a:t>Qu’est-ce qu’UNICAL?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C768538-0C24-4349-C1B0-DF3D7C7A947F}"/>
              </a:ext>
            </a:extLst>
          </p:cNvPr>
          <p:cNvSpPr txBox="1">
            <a:spLocks/>
          </p:cNvSpPr>
          <p:nvPr/>
        </p:nvSpPr>
        <p:spPr>
          <a:xfrm>
            <a:off x="1137920" y="1600500"/>
            <a:ext cx="6868159" cy="293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fr-CA" sz="1800"/>
              <a:t>Unical est une application conçue pour assister les étudiants en leur apportant:</a:t>
            </a:r>
            <a:br>
              <a:rPr lang="fr-CA" sz="1800"/>
            </a:br>
            <a:r>
              <a:rPr lang="en-CA" sz="1800" b="0">
                <a:solidFill>
                  <a:schemeClr val="tx1"/>
                </a:solidFill>
                <a:latin typeface="-webkit-standard"/>
              </a:rPr>
              <a:t>📅 </a:t>
            </a:r>
            <a:r>
              <a:rPr lang="en-CA" sz="1800">
                <a:solidFill>
                  <a:schemeClr val="tx1"/>
                </a:solidFill>
              </a:rPr>
              <a:t>Calendrier intelligent</a:t>
            </a:r>
            <a:r>
              <a:rPr lang="en-CA" sz="1800" b="0">
                <a:solidFill>
                  <a:schemeClr val="tx1"/>
                </a:solidFill>
                <a:latin typeface="-webkit-standard"/>
              </a:rPr>
              <a:t> – planification automatique selon l’urgence et la charge de travail</a:t>
            </a:r>
          </a:p>
          <a:p>
            <a:br>
              <a:rPr lang="en-CA" sz="1800">
                <a:solidFill>
                  <a:schemeClr val="tx1"/>
                </a:solidFill>
              </a:rPr>
            </a:br>
            <a:r>
              <a:rPr lang="en-CA" sz="1800" b="0">
                <a:solidFill>
                  <a:schemeClr val="tx1"/>
                </a:solidFill>
                <a:latin typeface="-webkit-standard"/>
              </a:rPr>
              <a:t>💰 </a:t>
            </a:r>
            <a:r>
              <a:rPr lang="en-CA" sz="1800">
                <a:solidFill>
                  <a:schemeClr val="tx1"/>
                </a:solidFill>
              </a:rPr>
              <a:t>Suivi budgétaire</a:t>
            </a:r>
            <a:r>
              <a:rPr lang="en-CA" sz="1800" b="0">
                <a:solidFill>
                  <a:schemeClr val="tx1"/>
                </a:solidFill>
                <a:latin typeface="-webkit-standard"/>
              </a:rPr>
              <a:t> – gestion des revenus, dépenses et alertes de dépassement</a:t>
            </a:r>
          </a:p>
          <a:p>
            <a:br>
              <a:rPr lang="en-CA" sz="1800">
                <a:solidFill>
                  <a:schemeClr val="tx1"/>
                </a:solidFill>
              </a:rPr>
            </a:br>
            <a:r>
              <a:rPr lang="en-CA" sz="1800" b="0">
                <a:solidFill>
                  <a:schemeClr val="tx1"/>
                </a:solidFill>
                <a:latin typeface="-webkit-standard"/>
              </a:rPr>
              <a:t>📊 </a:t>
            </a:r>
            <a:r>
              <a:rPr lang="en-CA" sz="1800">
                <a:solidFill>
                  <a:schemeClr val="tx1"/>
                </a:solidFill>
              </a:rPr>
              <a:t>Suivi de progression</a:t>
            </a:r>
            <a:r>
              <a:rPr lang="en-CA" sz="1800" b="0">
                <a:solidFill>
                  <a:schemeClr val="tx1"/>
                </a:solidFill>
                <a:latin typeface="-webkit-standard"/>
              </a:rPr>
              <a:t> – priorités, statistiques et recommandations personnalisées</a:t>
            </a:r>
            <a:endParaRPr lang="fr-CA" sz="2400">
              <a:solidFill>
                <a:schemeClr val="tx1"/>
              </a:solidFill>
            </a:endParaRPr>
          </a:p>
          <a:p>
            <a:endParaRPr lang="fr-CA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>
          <a:extLst>
            <a:ext uri="{FF2B5EF4-FFF2-40B4-BE49-F238E27FC236}">
              <a16:creationId xmlns:a16="http://schemas.microsoft.com/office/drawing/2014/main" id="{A56626C6-3276-ABD3-8EB0-B93AF72C6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8">
            <a:extLst>
              <a:ext uri="{FF2B5EF4-FFF2-40B4-BE49-F238E27FC236}">
                <a16:creationId xmlns:a16="http://schemas.microsoft.com/office/drawing/2014/main" id="{A7A06712-8104-BD90-95D0-FA8AF313DA4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2570" r="20981"/>
          <a:stretch/>
        </p:blipFill>
        <p:spPr>
          <a:xfrm>
            <a:off x="5468425" y="924700"/>
            <a:ext cx="2440499" cy="3460836"/>
          </a:xfrm>
          <a:prstGeom prst="rect">
            <a:avLst/>
          </a:prstGeom>
        </p:spPr>
      </p:pic>
      <p:sp>
        <p:nvSpPr>
          <p:cNvPr id="469" name="Google Shape;469;p38">
            <a:extLst>
              <a:ext uri="{FF2B5EF4-FFF2-40B4-BE49-F238E27FC236}">
                <a16:creationId xmlns:a16="http://schemas.microsoft.com/office/drawing/2014/main" id="{5566BA31-0368-574E-F35F-DD5D4E007B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75" y="3222150"/>
            <a:ext cx="4270500" cy="10084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Contenu du sprint </a:t>
            </a:r>
            <a:r>
              <a:rPr lang="fr-CA"/>
              <a:t>actuel</a:t>
            </a:r>
          </a:p>
        </p:txBody>
      </p:sp>
      <p:pic>
        <p:nvPicPr>
          <p:cNvPr id="471" name="Google Shape;471;p38">
            <a:extLst>
              <a:ext uri="{FF2B5EF4-FFF2-40B4-BE49-F238E27FC236}">
                <a16:creationId xmlns:a16="http://schemas.microsoft.com/office/drawing/2014/main" id="{512E2BCF-69D8-E40E-646B-1539213C8B4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9003" b="8995"/>
          <a:stretch/>
        </p:blipFill>
        <p:spPr>
          <a:xfrm>
            <a:off x="2192365" y="1137725"/>
            <a:ext cx="3432561" cy="1875974"/>
          </a:xfrm>
          <a:prstGeom prst="rect">
            <a:avLst/>
          </a:prstGeom>
        </p:spPr>
      </p:pic>
      <p:sp>
        <p:nvSpPr>
          <p:cNvPr id="472" name="Google Shape;472;p38">
            <a:extLst>
              <a:ext uri="{FF2B5EF4-FFF2-40B4-BE49-F238E27FC236}">
                <a16:creationId xmlns:a16="http://schemas.microsoft.com/office/drawing/2014/main" id="{DB89B3FA-A408-AA08-5C9B-D30D60871B1C}"/>
              </a:ext>
            </a:extLst>
          </p:cNvPr>
          <p:cNvSpPr/>
          <p:nvPr/>
        </p:nvSpPr>
        <p:spPr>
          <a:xfrm>
            <a:off x="2192375" y="1137725"/>
            <a:ext cx="34326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3" name="Google Shape;473;p38">
            <a:extLst>
              <a:ext uri="{FF2B5EF4-FFF2-40B4-BE49-F238E27FC236}">
                <a16:creationId xmlns:a16="http://schemas.microsoft.com/office/drawing/2014/main" id="{5C2A486C-A0F5-5991-3546-FF2D9E3BDF87}"/>
              </a:ext>
            </a:extLst>
          </p:cNvPr>
          <p:cNvGrpSpPr/>
          <p:nvPr/>
        </p:nvGrpSpPr>
        <p:grpSpPr>
          <a:xfrm>
            <a:off x="1347963" y="1517912"/>
            <a:ext cx="1243823" cy="1243823"/>
            <a:chOff x="4653650" y="1256600"/>
            <a:chExt cx="1625700" cy="1625700"/>
          </a:xfrm>
        </p:grpSpPr>
        <p:sp>
          <p:nvSpPr>
            <p:cNvPr id="474" name="Google Shape;474;p38">
              <a:extLst>
                <a:ext uri="{FF2B5EF4-FFF2-40B4-BE49-F238E27FC236}">
                  <a16:creationId xmlns:a16="http://schemas.microsoft.com/office/drawing/2014/main" id="{2ED007C9-B5BD-A899-F3CC-CA849790FE48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3200">
                  <a:solidFill>
                    <a:schemeClr val="tx1"/>
                  </a:solidFill>
                  <a:latin typeface="Rockwell Extra Bold" panose="02060903040505020403" pitchFamily="18" charset="0"/>
                  <a:ea typeface="Open Sans"/>
                  <a:cs typeface="Open Sans"/>
                  <a:sym typeface="Open Sans"/>
                </a:rPr>
                <a:t>3</a:t>
              </a:r>
              <a:endParaRPr sz="3200">
                <a:solidFill>
                  <a:schemeClr val="tx1"/>
                </a:solidFill>
                <a:latin typeface="Rockwell Extra Bold" panose="02060903040505020403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38">
              <a:extLst>
                <a:ext uri="{FF2B5EF4-FFF2-40B4-BE49-F238E27FC236}">
                  <a16:creationId xmlns:a16="http://schemas.microsoft.com/office/drawing/2014/main" id="{D553BAF3-34FA-6963-D293-987C29CAF5A9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6" name="Google Shape;476;p38">
            <a:extLst>
              <a:ext uri="{FF2B5EF4-FFF2-40B4-BE49-F238E27FC236}">
                <a16:creationId xmlns:a16="http://schemas.microsoft.com/office/drawing/2014/main" id="{F1FD48EC-300B-F89C-4B06-2A6498F56854}"/>
              </a:ext>
            </a:extLst>
          </p:cNvPr>
          <p:cNvSpPr/>
          <p:nvPr/>
        </p:nvSpPr>
        <p:spPr>
          <a:xfrm>
            <a:off x="5468425" y="924700"/>
            <a:ext cx="24405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38">
            <a:extLst>
              <a:ext uri="{FF2B5EF4-FFF2-40B4-BE49-F238E27FC236}">
                <a16:creationId xmlns:a16="http://schemas.microsoft.com/office/drawing/2014/main" id="{B306E035-F267-54E9-D9F6-2B4836E56B8F}"/>
              </a:ext>
            </a:extLst>
          </p:cNvPr>
          <p:cNvSpPr/>
          <p:nvPr/>
        </p:nvSpPr>
        <p:spPr>
          <a:xfrm>
            <a:off x="1643801" y="1814126"/>
            <a:ext cx="652149" cy="651400"/>
          </a:xfrm>
          <a:custGeom>
            <a:avLst/>
            <a:gdLst/>
            <a:ahLst/>
            <a:cxnLst/>
            <a:rect l="l" t="t" r="r" b="b"/>
            <a:pathLst>
              <a:path w="1619" h="1617" extrusionOk="0">
                <a:moveTo>
                  <a:pt x="1587" y="754"/>
                </a:moveTo>
                <a:cubicBezTo>
                  <a:pt x="1453" y="677"/>
                  <a:pt x="1370" y="533"/>
                  <a:pt x="1370" y="378"/>
                </a:cubicBezTo>
                <a:lnTo>
                  <a:pt x="1370" y="312"/>
                </a:lnTo>
                <a:cubicBezTo>
                  <a:pt x="1370" y="140"/>
                  <a:pt x="1230" y="0"/>
                  <a:pt x="1058" y="0"/>
                </a:cubicBezTo>
                <a:cubicBezTo>
                  <a:pt x="1023" y="0"/>
                  <a:pt x="994" y="28"/>
                  <a:pt x="994" y="63"/>
                </a:cubicBezTo>
                <a:cubicBezTo>
                  <a:pt x="994" y="98"/>
                  <a:pt x="1023" y="126"/>
                  <a:pt x="1058" y="126"/>
                </a:cubicBezTo>
                <a:cubicBezTo>
                  <a:pt x="1160" y="126"/>
                  <a:pt x="1243" y="210"/>
                  <a:pt x="1243" y="312"/>
                </a:cubicBezTo>
                <a:lnTo>
                  <a:pt x="1243" y="378"/>
                </a:lnTo>
                <a:cubicBezTo>
                  <a:pt x="1243" y="546"/>
                  <a:pt x="1319" y="704"/>
                  <a:pt x="1445" y="809"/>
                </a:cubicBezTo>
                <a:cubicBezTo>
                  <a:pt x="1319" y="915"/>
                  <a:pt x="1243" y="1072"/>
                  <a:pt x="1243" y="1240"/>
                </a:cubicBezTo>
                <a:lnTo>
                  <a:pt x="1243" y="1306"/>
                </a:lnTo>
                <a:cubicBezTo>
                  <a:pt x="1243" y="1408"/>
                  <a:pt x="1160" y="1491"/>
                  <a:pt x="1058" y="1491"/>
                </a:cubicBezTo>
                <a:cubicBezTo>
                  <a:pt x="1023" y="1491"/>
                  <a:pt x="994" y="1519"/>
                  <a:pt x="994" y="1554"/>
                </a:cubicBezTo>
                <a:cubicBezTo>
                  <a:pt x="994" y="1589"/>
                  <a:pt x="1023" y="1617"/>
                  <a:pt x="1058" y="1617"/>
                </a:cubicBezTo>
                <a:cubicBezTo>
                  <a:pt x="1230" y="1617"/>
                  <a:pt x="1370" y="1477"/>
                  <a:pt x="1370" y="1306"/>
                </a:cubicBezTo>
                <a:lnTo>
                  <a:pt x="1370" y="1240"/>
                </a:lnTo>
                <a:cubicBezTo>
                  <a:pt x="1370" y="1085"/>
                  <a:pt x="1453" y="941"/>
                  <a:pt x="1587" y="864"/>
                </a:cubicBezTo>
                <a:cubicBezTo>
                  <a:pt x="1629" y="840"/>
                  <a:pt x="1629" y="779"/>
                  <a:pt x="1587" y="754"/>
                </a:cubicBezTo>
                <a:moveTo>
                  <a:pt x="173" y="809"/>
                </a:moveTo>
                <a:cubicBezTo>
                  <a:pt x="299" y="915"/>
                  <a:pt x="375" y="1072"/>
                  <a:pt x="375" y="1240"/>
                </a:cubicBezTo>
                <a:lnTo>
                  <a:pt x="375" y="1306"/>
                </a:lnTo>
                <a:cubicBezTo>
                  <a:pt x="375" y="1408"/>
                  <a:pt x="458" y="1491"/>
                  <a:pt x="560" y="1491"/>
                </a:cubicBezTo>
                <a:cubicBezTo>
                  <a:pt x="595" y="1491"/>
                  <a:pt x="624" y="1519"/>
                  <a:pt x="624" y="1554"/>
                </a:cubicBezTo>
                <a:cubicBezTo>
                  <a:pt x="624" y="1589"/>
                  <a:pt x="595" y="1617"/>
                  <a:pt x="560" y="1617"/>
                </a:cubicBezTo>
                <a:cubicBezTo>
                  <a:pt x="388" y="1617"/>
                  <a:pt x="249" y="1477"/>
                  <a:pt x="249" y="1306"/>
                </a:cubicBezTo>
                <a:lnTo>
                  <a:pt x="249" y="1240"/>
                </a:lnTo>
                <a:cubicBezTo>
                  <a:pt x="249" y="1085"/>
                  <a:pt x="165" y="941"/>
                  <a:pt x="32" y="864"/>
                </a:cubicBezTo>
                <a:cubicBezTo>
                  <a:pt x="-11" y="840"/>
                  <a:pt x="-11" y="779"/>
                  <a:pt x="32" y="754"/>
                </a:cubicBezTo>
                <a:cubicBezTo>
                  <a:pt x="165" y="677"/>
                  <a:pt x="249" y="533"/>
                  <a:pt x="249" y="378"/>
                </a:cubicBezTo>
                <a:lnTo>
                  <a:pt x="249" y="312"/>
                </a:lnTo>
                <a:cubicBezTo>
                  <a:pt x="249" y="140"/>
                  <a:pt x="388" y="0"/>
                  <a:pt x="560" y="0"/>
                </a:cubicBezTo>
                <a:cubicBezTo>
                  <a:pt x="595" y="0"/>
                  <a:pt x="624" y="28"/>
                  <a:pt x="624" y="63"/>
                </a:cubicBezTo>
                <a:cubicBezTo>
                  <a:pt x="624" y="98"/>
                  <a:pt x="595" y="126"/>
                  <a:pt x="560" y="126"/>
                </a:cubicBezTo>
                <a:cubicBezTo>
                  <a:pt x="458" y="126"/>
                  <a:pt x="375" y="210"/>
                  <a:pt x="375" y="312"/>
                </a:cubicBezTo>
                <a:lnTo>
                  <a:pt x="375" y="378"/>
                </a:lnTo>
                <a:cubicBezTo>
                  <a:pt x="375" y="546"/>
                  <a:pt x="299" y="704"/>
                  <a:pt x="173" y="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711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257" y="1071321"/>
            <a:ext cx="3766324" cy="1495037"/>
          </a:xfrm>
        </p:spPr>
        <p:txBody>
          <a:bodyPr/>
          <a:lstStyle/>
          <a:p>
            <a:pPr algn="ctr"/>
            <a:r>
              <a:rPr sz="3300"/>
              <a:t>Fonctionnalités </a:t>
            </a:r>
            <a:r>
              <a:rPr lang="fr-FR" sz="3300"/>
              <a:t>d’étude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6300" y="1070517"/>
            <a:ext cx="3766324" cy="3449444"/>
          </a:xfrm>
        </p:spPr>
        <p:txBody>
          <a:bodyPr/>
          <a:lstStyle/>
          <a:p>
            <a:r>
              <a:t>🔢 </a:t>
            </a:r>
            <a:r>
              <a:rPr err="1"/>
              <a:t>Priorisation</a:t>
            </a:r>
            <a:r>
              <a:t> </a:t>
            </a:r>
            <a:r>
              <a:rPr err="1"/>
              <a:t>automatique</a:t>
            </a:r>
            <a:r>
              <a:t> des travaux</a:t>
            </a:r>
            <a:endParaRPr lang="en-US"/>
          </a:p>
          <a:p>
            <a:endParaRPr lang="en-US"/>
          </a:p>
          <a:p>
            <a:endParaRPr/>
          </a:p>
          <a:p>
            <a:r>
              <a:t>📊 Barre de progression du travail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t>📆 Placement </a:t>
            </a:r>
            <a:r>
              <a:rPr err="1"/>
              <a:t>automatique</a:t>
            </a:r>
            <a:r>
              <a:t> des blocs</a:t>
            </a:r>
            <a:endParaRPr lang="en-US"/>
          </a:p>
          <a:p>
            <a:r>
              <a:t> </a:t>
            </a:r>
            <a:endParaRPr lang="en-US"/>
          </a:p>
          <a:p>
            <a:endParaRPr lang="en-US"/>
          </a:p>
          <a:p>
            <a:r>
              <a:t>✅ Vue « Plan </a:t>
            </a:r>
            <a:r>
              <a:rPr err="1"/>
              <a:t>d’étude</a:t>
            </a:r>
            <a:r>
              <a:t> » du jour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826" y="966440"/>
            <a:ext cx="3399924" cy="2504722"/>
          </a:xfrm>
        </p:spPr>
        <p:txBody>
          <a:bodyPr/>
          <a:lstStyle/>
          <a:p>
            <a:r>
              <a:rPr lang="fr-FR" sz="3600"/>
              <a:t>Mode Focus – Chronomètre d’étude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700" y="966440"/>
            <a:ext cx="4122542" cy="3532182"/>
          </a:xfrm>
        </p:spPr>
        <p:txBody>
          <a:bodyPr/>
          <a:lstStyle/>
          <a:p>
            <a:r>
              <a:rPr lang="fr-FR"/>
              <a:t>⏱ Durée de session personnalisable : 25/45/90 minutes.</a:t>
            </a:r>
          </a:p>
          <a:p>
            <a:endParaRPr lang="fr-FR"/>
          </a:p>
          <a:p>
            <a:r>
              <a:rPr lang="fr-FR"/>
              <a:t>⏸ Pause / reprise/ reset du chronomètre.</a:t>
            </a:r>
          </a:p>
          <a:p>
            <a:endParaRPr lang="fr-FR"/>
          </a:p>
          <a:p>
            <a:r>
              <a:rPr lang="fr-FR"/>
              <a:t>🔔 Arrêt automatique à la fin du chrono.</a:t>
            </a:r>
          </a:p>
          <a:p>
            <a:endParaRPr lang="fr-FR"/>
          </a:p>
          <a:p>
            <a:r>
              <a:rPr lang="fr-FR"/>
              <a:t>➕ Gestion de fin de session flexible : à la fin du bloc, une notification propose d’arrêter la session ou de la prolonger (+5 / +10 / +15 minutes).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878" y="1148111"/>
            <a:ext cx="3598238" cy="2230741"/>
          </a:xfrm>
        </p:spPr>
        <p:txBody>
          <a:bodyPr/>
          <a:lstStyle/>
          <a:p>
            <a:r>
              <a:rPr lang="fr-FR" sz="4400"/>
              <a:t>Suivi de progression académique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0885" y="992980"/>
            <a:ext cx="3598239" cy="3579019"/>
          </a:xfrm>
        </p:spPr>
        <p:txBody>
          <a:bodyPr/>
          <a:lstStyle/>
          <a:p>
            <a:r>
              <a:t>📈 </a:t>
            </a:r>
            <a:r>
              <a:rPr err="1"/>
              <a:t>Graphiques</a:t>
            </a:r>
            <a:r>
              <a:t> jour / </a:t>
            </a:r>
            <a:r>
              <a:rPr err="1"/>
              <a:t>semaine</a:t>
            </a:r>
            <a:r>
              <a:t> : </a:t>
            </a:r>
            <a:r>
              <a:rPr err="1"/>
              <a:t>visualisation</a:t>
            </a:r>
            <a:r>
              <a:t> de la progression </a:t>
            </a:r>
            <a:r>
              <a:rPr err="1"/>
              <a:t>académique</a:t>
            </a:r>
            <a:r>
              <a:t> sur la </a:t>
            </a:r>
            <a:r>
              <a:rPr err="1"/>
              <a:t>journée</a:t>
            </a:r>
            <a:r>
              <a:t> et la </a:t>
            </a:r>
            <a:r>
              <a:rPr err="1"/>
              <a:t>semaine</a:t>
            </a:r>
            <a:r>
              <a:t>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t>✅ </a:t>
            </a:r>
            <a:r>
              <a:rPr err="1"/>
              <a:t>Pourcentage</a:t>
            </a:r>
            <a:r>
              <a:t> de </a:t>
            </a:r>
            <a:r>
              <a:rPr err="1"/>
              <a:t>complétion</a:t>
            </a:r>
            <a:r>
              <a:t> des </a:t>
            </a:r>
            <a:r>
              <a:rPr err="1"/>
              <a:t>tâches</a:t>
            </a:r>
            <a:r>
              <a:t> : </a:t>
            </a:r>
            <a:r>
              <a:rPr err="1"/>
              <a:t>suivi</a:t>
            </a:r>
            <a:r>
              <a:t> de </a:t>
            </a:r>
            <a:r>
              <a:rPr err="1"/>
              <a:t>l’avancement</a:t>
            </a:r>
            <a:r>
              <a:t> </a:t>
            </a:r>
            <a:r>
              <a:rPr err="1"/>
              <a:t>réel</a:t>
            </a:r>
            <a:r>
              <a:t> par rapport au plan </a:t>
            </a:r>
            <a:r>
              <a:rPr err="1"/>
              <a:t>d’étude</a:t>
            </a:r>
            <a:r>
              <a:t> </a:t>
            </a:r>
            <a:r>
              <a:rPr err="1"/>
              <a:t>prévu</a:t>
            </a:r>
            <a:r>
              <a:t>.</a:t>
            </a:r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Senior Frontend Developer Portfolio by Slidesgo">
  <a:themeElements>
    <a:clrScheme name="Simple Light">
      <a:dk1>
        <a:srgbClr val="FFFFFF"/>
      </a:dk1>
      <a:lt1>
        <a:srgbClr val="292828"/>
      </a:lt1>
      <a:dk2>
        <a:srgbClr val="A67FF1"/>
      </a:dk2>
      <a:lt2>
        <a:srgbClr val="F5B150"/>
      </a:lt2>
      <a:accent1>
        <a:srgbClr val="C0E6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29A8D12096ED46A3790937988D24A3" ma:contentTypeVersion="14" ma:contentTypeDescription="Crée un document." ma:contentTypeScope="" ma:versionID="9339575d6199450f101934d89b2e57ff">
  <xsd:schema xmlns:xsd="http://www.w3.org/2001/XMLSchema" xmlns:xs="http://www.w3.org/2001/XMLSchema" xmlns:p="http://schemas.microsoft.com/office/2006/metadata/properties" xmlns:ns3="e7ad6d5a-a3f0-41ac-bc36-6c6da6294d16" xmlns:ns4="b8f228c5-dda9-4f34-945f-47e9c86a8caf" targetNamespace="http://schemas.microsoft.com/office/2006/metadata/properties" ma:root="true" ma:fieldsID="6c5822c7ab44f90a0108b93fcf8a67b8" ns3:_="" ns4:_="">
    <xsd:import namespace="e7ad6d5a-a3f0-41ac-bc36-6c6da6294d16"/>
    <xsd:import namespace="b8f228c5-dda9-4f34-945f-47e9c86a8c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d6d5a-a3f0-41ac-bc36-6c6da6294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f228c5-dda9-4f34-945f-47e9c86a8ca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7ad6d5a-a3f0-41ac-bc36-6c6da6294d16" xsi:nil="true"/>
  </documentManagement>
</p:properties>
</file>

<file path=customXml/itemProps1.xml><?xml version="1.0" encoding="utf-8"?>
<ds:datastoreItem xmlns:ds="http://schemas.openxmlformats.org/officeDocument/2006/customXml" ds:itemID="{0560E2CE-2B38-4353-A663-B0FBBA276CA6}">
  <ds:schemaRefs>
    <ds:schemaRef ds:uri="b8f228c5-dda9-4f34-945f-47e9c86a8caf"/>
    <ds:schemaRef ds:uri="e7ad6d5a-a3f0-41ac-bc36-6c6da6294d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C575020-4BFA-4663-9DF8-014A538EB1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D936EA-9751-4B40-BDE2-85AD8D64CB34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e7ad6d5a-a3f0-41ac-bc36-6c6da6294d16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b8f228c5-dda9-4f34-945f-47e9c86a8ca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Affichage à l'écran (16:9)</PresentationFormat>
  <Paragraphs>127</Paragraphs>
  <Slides>20</Slides>
  <Notes>20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Senior Frontend Developer Portfolio by Slidesgo</vt:lpstr>
      <vt:lpstr>Rapport du Sprint 2</vt:lpstr>
      <vt:lpstr>Table des matières</vt:lpstr>
      <vt:lpstr>Introduction</vt:lpstr>
      <vt:lpstr>Description générale du projet </vt:lpstr>
      <vt:lpstr>Qu’est-ce qu’UNICAL?</vt:lpstr>
      <vt:lpstr>Contenu du sprint actuel</vt:lpstr>
      <vt:lpstr>Fonctionnalités d’étude</vt:lpstr>
      <vt:lpstr>Mode Focus – Chronomètre d’étude</vt:lpstr>
      <vt:lpstr>Suivi de progression académique</vt:lpstr>
      <vt:lpstr>Gestion du budget étudiant &amp; alertes</vt:lpstr>
      <vt:lpstr>Diagramme de sequence gestion des revenus</vt:lpstr>
      <vt:lpstr>Diagramme de séquence de gestion bloc d’étude avec chrono</vt:lpstr>
      <vt:lpstr>Statistiques</vt:lpstr>
      <vt:lpstr>La progression a été bonne au départ, mais nous avons observé un ralentissement notable au milieu du sprint à la suite de blocages ou de nouvelles tâches. Bien que l'équipe ait consommé la majorité du travail planifié, notre objectif est d'atteindre zéro. Ce graphique nous montre que nous devons travailler à maintenir une vélocité plus régulière pour garantir que nous livrons 100% de notre engagement de sprint à l'avenir.</vt:lpstr>
      <vt:lpstr>4 Prochain sprint</vt:lpstr>
      <vt:lpstr>Fonctionnalités du prochain sprint</vt:lpstr>
      <vt:lpstr>5 - Revue de sprint-technique</vt:lpstr>
      <vt:lpstr>Revue de sprint-technique</vt:lpstr>
      <vt:lpstr>Revue de sprint-gestion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Steve Ken</dc:creator>
  <cp:lastModifiedBy>Thiam, Demba Aziz</cp:lastModifiedBy>
  <cp:revision>7</cp:revision>
  <dcterms:modified xsi:type="dcterms:W3CDTF">2025-11-24T04:42:48Z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0x010100C429A8D12096ED46A3790937988D24A3</vt:lpwstr>
  </property>
</Properties>
</file>